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9" r:id="rId2"/>
    <p:sldId id="257" r:id="rId3"/>
    <p:sldId id="410" r:id="rId4"/>
    <p:sldId id="413" r:id="rId5"/>
    <p:sldId id="372" r:id="rId6"/>
    <p:sldId id="378" r:id="rId7"/>
    <p:sldId id="328" r:id="rId8"/>
    <p:sldId id="343" r:id="rId9"/>
    <p:sldId id="444" r:id="rId10"/>
    <p:sldId id="439" r:id="rId11"/>
    <p:sldId id="436" r:id="rId12"/>
    <p:sldId id="438" r:id="rId13"/>
    <p:sldId id="429" r:id="rId14"/>
    <p:sldId id="430" r:id="rId15"/>
    <p:sldId id="431" r:id="rId16"/>
    <p:sldId id="432" r:id="rId17"/>
    <p:sldId id="433" r:id="rId18"/>
    <p:sldId id="385" r:id="rId19"/>
    <p:sldId id="386" r:id="rId20"/>
    <p:sldId id="387" r:id="rId21"/>
    <p:sldId id="434" r:id="rId22"/>
    <p:sldId id="302" r:id="rId23"/>
    <p:sldId id="276" r:id="rId24"/>
    <p:sldId id="277" r:id="rId25"/>
    <p:sldId id="280" r:id="rId26"/>
    <p:sldId id="282" r:id="rId27"/>
    <p:sldId id="283" r:id="rId28"/>
    <p:sldId id="271" r:id="rId29"/>
    <p:sldId id="290" r:id="rId30"/>
    <p:sldId id="440" r:id="rId31"/>
    <p:sldId id="441" r:id="rId32"/>
    <p:sldId id="442" r:id="rId33"/>
    <p:sldId id="443" r:id="rId34"/>
    <p:sldId id="42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86"/>
    <p:restoredTop sz="92264"/>
  </p:normalViewPr>
  <p:slideViewPr>
    <p:cSldViewPr snapToGrid="0" snapToObjects="1" showGuides="1">
      <p:cViewPr>
        <p:scale>
          <a:sx n="103" d="100"/>
          <a:sy n="103" d="100"/>
        </p:scale>
        <p:origin x="672"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BB32D-89B0-754F-AC40-53CED42AA0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CAF80AB-CBBC-014B-9391-7E52C8BC27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4DF118-99DA-CE40-B60D-93F4E9560672}"/>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5" name="Footer Placeholder 4">
            <a:extLst>
              <a:ext uri="{FF2B5EF4-FFF2-40B4-BE49-F238E27FC236}">
                <a16:creationId xmlns:a16="http://schemas.microsoft.com/office/drawing/2014/main" id="{43D368CE-63A7-2D42-9371-1C27FB9208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D27BF-0657-0649-80D6-1D735C623C6F}"/>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769334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DB075-5EF2-5242-8497-9AA9C35104F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1F399B3-9F38-D846-8847-78E500A3A82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7299E5-8B11-7945-8875-832C271644BD}"/>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5" name="Footer Placeholder 4">
            <a:extLst>
              <a:ext uri="{FF2B5EF4-FFF2-40B4-BE49-F238E27FC236}">
                <a16:creationId xmlns:a16="http://schemas.microsoft.com/office/drawing/2014/main" id="{85E02F13-E7ED-994B-AD4B-B1CB0710DD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AD8EC9-3354-D44E-97C6-071D33DAF02C}"/>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2249121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9BBFAB-1649-4246-A08C-A316E9605E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ABF4607-D4AF-144D-ADD2-FA60068825D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CCFF31-31AD-7D46-96B1-01DD7FC4E558}"/>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5" name="Footer Placeholder 4">
            <a:extLst>
              <a:ext uri="{FF2B5EF4-FFF2-40B4-BE49-F238E27FC236}">
                <a16:creationId xmlns:a16="http://schemas.microsoft.com/office/drawing/2014/main" id="{EC827D2A-6A3A-A14A-9254-C531DCF81C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9E9B4B-29ED-9C41-A9A8-DED4755FE0C1}"/>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600961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C7868-3234-3E44-AA25-3B1EB093DC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FBD167-9524-6B4C-B7D1-A6680CAFB1D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C7531F-2639-3146-829E-FF8AA08FEB9A}"/>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5" name="Footer Placeholder 4">
            <a:extLst>
              <a:ext uri="{FF2B5EF4-FFF2-40B4-BE49-F238E27FC236}">
                <a16:creationId xmlns:a16="http://schemas.microsoft.com/office/drawing/2014/main" id="{8BEA7C86-D925-1648-9829-A19D3E6963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800C83-5067-0242-9962-15603E50B62D}"/>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4096135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93736-5DA0-3F4D-9D52-47959096B0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C0C2EF-0F44-1C44-93A5-45BB9AACFB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34C99C-7E6C-9A4B-BD29-9E0D6140D12F}"/>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5" name="Footer Placeholder 4">
            <a:extLst>
              <a:ext uri="{FF2B5EF4-FFF2-40B4-BE49-F238E27FC236}">
                <a16:creationId xmlns:a16="http://schemas.microsoft.com/office/drawing/2014/main" id="{D1367837-9665-6341-AF83-C5057DFFCF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FE3CF5-B2A2-AA47-A867-42B34F3E6D6C}"/>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2728375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A95F5-63F9-744A-ACCE-37A2555CA6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3F4BEB-F2BD-3A40-B85B-EDC8915C4EB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12735B0-CF18-054A-8C63-AFA2C95BA9F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8A26F0-46F8-DC43-9D9B-6C33E156A8A7}"/>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6" name="Footer Placeholder 5">
            <a:extLst>
              <a:ext uri="{FF2B5EF4-FFF2-40B4-BE49-F238E27FC236}">
                <a16:creationId xmlns:a16="http://schemas.microsoft.com/office/drawing/2014/main" id="{982E7040-07D9-DB44-85C3-22A7CD957E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1F00F3-8698-934D-B9C9-B43D3DD4BB73}"/>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250501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9A021-396E-F04A-B399-37ED9F431D5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2A7D439-68B6-6844-B58C-10268E426C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35FB55D-3C3B-E147-93B2-2EB9854B3CD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103AB3-A458-844B-849B-3B911EE8E2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B0A41E0-5C2A-6B4F-A4D8-E9C4BB5239D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F8838-6CB0-4242-9121-96C59FDE0205}"/>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8" name="Footer Placeholder 7">
            <a:extLst>
              <a:ext uri="{FF2B5EF4-FFF2-40B4-BE49-F238E27FC236}">
                <a16:creationId xmlns:a16="http://schemas.microsoft.com/office/drawing/2014/main" id="{B66CBBB4-06A9-AE49-87FC-827A896EF0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32303B-F50E-6E4F-9511-33D6B1D2C8EA}"/>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777459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CCA94-5D98-8A4C-BD38-DC788AAFAB6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D6D9895-B7F7-2F49-85F1-F293302323D2}"/>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4" name="Footer Placeholder 3">
            <a:extLst>
              <a:ext uri="{FF2B5EF4-FFF2-40B4-BE49-F238E27FC236}">
                <a16:creationId xmlns:a16="http://schemas.microsoft.com/office/drawing/2014/main" id="{4A13E96B-84DE-1641-9A33-BA7E592F3E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4B00F-5017-6C44-BCDC-0EB39C93382E}"/>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74448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AD97DD-A8AC-0549-9789-A29780C866E7}"/>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3" name="Footer Placeholder 2">
            <a:extLst>
              <a:ext uri="{FF2B5EF4-FFF2-40B4-BE49-F238E27FC236}">
                <a16:creationId xmlns:a16="http://schemas.microsoft.com/office/drawing/2014/main" id="{4A2E0CD3-3044-C14F-BF55-54C8AD7FBBC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589A743-E5A7-5C42-92A5-786E9E54B2F4}"/>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1910619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BAB0A-BF20-7945-B3EC-C44789B6FF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9AEAD5-CC2A-8242-A67A-F549454309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24CD08-095B-524D-ABB8-67DB5A93D7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066B32-DDF2-D046-A788-086781AFC256}"/>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6" name="Footer Placeholder 5">
            <a:extLst>
              <a:ext uri="{FF2B5EF4-FFF2-40B4-BE49-F238E27FC236}">
                <a16:creationId xmlns:a16="http://schemas.microsoft.com/office/drawing/2014/main" id="{C34844A2-6D11-4641-AC24-D59E256118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84883F-AFD6-984C-837A-9B0B99C61193}"/>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1373038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C8D33-A38B-EC4E-9D15-4F5BD90779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1AC380-8CDD-CD41-BD7B-C8D3FCBC0F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4109AE-FC7F-7F48-8509-0A70A75127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56605D5-139C-7847-9DDC-7AD2320A7FE5}"/>
              </a:ext>
            </a:extLst>
          </p:cNvPr>
          <p:cNvSpPr>
            <a:spLocks noGrp="1"/>
          </p:cNvSpPr>
          <p:nvPr>
            <p:ph type="dt" sz="half" idx="10"/>
          </p:nvPr>
        </p:nvSpPr>
        <p:spPr/>
        <p:txBody>
          <a:bodyPr/>
          <a:lstStyle/>
          <a:p>
            <a:fld id="{536F1354-419D-844B-B334-0EC7FA1AFCA0}" type="datetimeFigureOut">
              <a:rPr lang="en-US" smtClean="0"/>
              <a:t>7/3/25</a:t>
            </a:fld>
            <a:endParaRPr lang="en-US"/>
          </a:p>
        </p:txBody>
      </p:sp>
      <p:sp>
        <p:nvSpPr>
          <p:cNvPr id="6" name="Footer Placeholder 5">
            <a:extLst>
              <a:ext uri="{FF2B5EF4-FFF2-40B4-BE49-F238E27FC236}">
                <a16:creationId xmlns:a16="http://schemas.microsoft.com/office/drawing/2014/main" id="{291560B3-8C6C-9343-B5B6-A90A85F608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6E4344-6CD0-2443-BDAA-DE208CDC4E4D}"/>
              </a:ext>
            </a:extLst>
          </p:cNvPr>
          <p:cNvSpPr>
            <a:spLocks noGrp="1"/>
          </p:cNvSpPr>
          <p:nvPr>
            <p:ph type="sldNum" sz="quarter" idx="12"/>
          </p:nvPr>
        </p:nvSpPr>
        <p:spPr/>
        <p:txBody>
          <a:bodyPr/>
          <a:lstStyle/>
          <a:p>
            <a:fld id="{D7CFAB99-8E30-4C45-ACB6-0655EAA29C1E}" type="slidenum">
              <a:rPr lang="en-US" smtClean="0"/>
              <a:t>‹#›</a:t>
            </a:fld>
            <a:endParaRPr lang="en-US"/>
          </a:p>
        </p:txBody>
      </p:sp>
    </p:spTree>
    <p:extLst>
      <p:ext uri="{BB962C8B-B14F-4D97-AF65-F5344CB8AC3E}">
        <p14:creationId xmlns:p14="http://schemas.microsoft.com/office/powerpoint/2010/main" val="1407711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786FCC-C682-BA47-B42A-363A7CDA33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392EF23-FD1A-3E48-9E39-9E784E3387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C98EC1-D70A-0843-BFE9-20832E754F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6F1354-419D-844B-B334-0EC7FA1AFCA0}" type="datetimeFigureOut">
              <a:rPr lang="en-US" smtClean="0"/>
              <a:t>7/3/25</a:t>
            </a:fld>
            <a:endParaRPr lang="en-US"/>
          </a:p>
        </p:txBody>
      </p:sp>
      <p:sp>
        <p:nvSpPr>
          <p:cNvPr id="5" name="Footer Placeholder 4">
            <a:extLst>
              <a:ext uri="{FF2B5EF4-FFF2-40B4-BE49-F238E27FC236}">
                <a16:creationId xmlns:a16="http://schemas.microsoft.com/office/drawing/2014/main" id="{E51B3562-CDDF-064A-9F2F-695B223FB8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4AC2710-50FA-514C-91E8-531D7642E0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CFAB99-8E30-4C45-ACB6-0655EAA29C1E}" type="slidenum">
              <a:rPr lang="en-US" smtClean="0"/>
              <a:t>‹#›</a:t>
            </a:fld>
            <a:endParaRPr lang="en-US"/>
          </a:p>
        </p:txBody>
      </p:sp>
    </p:spTree>
    <p:extLst>
      <p:ext uri="{BB962C8B-B14F-4D97-AF65-F5344CB8AC3E}">
        <p14:creationId xmlns:p14="http://schemas.microsoft.com/office/powerpoint/2010/main" val="2129645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40" y="2723859"/>
            <a:ext cx="12192000" cy="1446550"/>
          </a:xfrm>
          <a:prstGeom prst="rect">
            <a:avLst/>
          </a:prstGeom>
          <a:noFill/>
        </p:spPr>
        <p:txBody>
          <a:bodyPr wrap="square" rtlCol="0">
            <a:spAutoFit/>
          </a:bodyPr>
          <a:lstStyle/>
          <a:p>
            <a:pPr algn="ctr"/>
            <a:r>
              <a:rPr lang="en-US" sz="4400" dirty="0"/>
              <a:t>The Big Picture: telling a clear and consistent story with your research article</a:t>
            </a:r>
          </a:p>
        </p:txBody>
      </p:sp>
      <p:sp>
        <p:nvSpPr>
          <p:cNvPr id="4" name="TextBox 3">
            <a:extLst>
              <a:ext uri="{FF2B5EF4-FFF2-40B4-BE49-F238E27FC236}">
                <a16:creationId xmlns:a16="http://schemas.microsoft.com/office/drawing/2014/main" id="{B28B6F62-8A89-564A-B12A-2C65E07761BA}"/>
              </a:ext>
            </a:extLst>
          </p:cNvPr>
          <p:cNvSpPr txBox="1"/>
          <p:nvPr/>
        </p:nvSpPr>
        <p:spPr>
          <a:xfrm>
            <a:off x="4117" y="5747324"/>
            <a:ext cx="12192000" cy="523220"/>
          </a:xfrm>
          <a:prstGeom prst="rect">
            <a:avLst/>
          </a:prstGeom>
          <a:noFill/>
        </p:spPr>
        <p:txBody>
          <a:bodyPr wrap="square" rtlCol="0">
            <a:spAutoFit/>
          </a:bodyPr>
          <a:lstStyle/>
          <a:p>
            <a:pPr algn="ctr"/>
            <a:r>
              <a:rPr lang="en-US" sz="2800" dirty="0"/>
              <a:t>Raymond Porter</a:t>
            </a:r>
          </a:p>
        </p:txBody>
      </p:sp>
      <p:sp>
        <p:nvSpPr>
          <p:cNvPr id="5" name="TextBox 4">
            <a:extLst>
              <a:ext uri="{FF2B5EF4-FFF2-40B4-BE49-F238E27FC236}">
                <a16:creationId xmlns:a16="http://schemas.microsoft.com/office/drawing/2014/main" id="{C69AD698-EA47-A147-87CC-6432C0189274}"/>
              </a:ext>
            </a:extLst>
          </p:cNvPr>
          <p:cNvSpPr txBox="1"/>
          <p:nvPr/>
        </p:nvSpPr>
        <p:spPr>
          <a:xfrm>
            <a:off x="4117" y="6185237"/>
            <a:ext cx="12192000" cy="523220"/>
          </a:xfrm>
          <a:prstGeom prst="rect">
            <a:avLst/>
          </a:prstGeom>
          <a:noFill/>
        </p:spPr>
        <p:txBody>
          <a:bodyPr wrap="square" rtlCol="0">
            <a:spAutoFit/>
          </a:bodyPr>
          <a:lstStyle/>
          <a:p>
            <a:pPr algn="ctr"/>
            <a:r>
              <a:rPr lang="en-US" sz="2800" dirty="0"/>
              <a:t>July 4, 2025</a:t>
            </a:r>
          </a:p>
        </p:txBody>
      </p:sp>
    </p:spTree>
    <p:extLst>
      <p:ext uri="{BB962C8B-B14F-4D97-AF65-F5344CB8AC3E}">
        <p14:creationId xmlns:p14="http://schemas.microsoft.com/office/powerpoint/2010/main" val="1210767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75849" y="266502"/>
            <a:ext cx="10154126"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Background</a:t>
            </a:r>
          </a:p>
        </p:txBody>
      </p:sp>
      <p:sp>
        <p:nvSpPr>
          <p:cNvPr id="6" name="TextBox 5">
            <a:extLst>
              <a:ext uri="{FF2B5EF4-FFF2-40B4-BE49-F238E27FC236}">
                <a16:creationId xmlns:a16="http://schemas.microsoft.com/office/drawing/2014/main" id="{13B73057-F03E-964F-BA38-2F6F1BF92C52}"/>
              </a:ext>
            </a:extLst>
          </p:cNvPr>
          <p:cNvSpPr txBox="1"/>
          <p:nvPr/>
        </p:nvSpPr>
        <p:spPr>
          <a:xfrm>
            <a:off x="395414" y="895396"/>
            <a:ext cx="11442356" cy="461665"/>
          </a:xfrm>
          <a:prstGeom prst="rect">
            <a:avLst/>
          </a:prstGeom>
          <a:noFill/>
        </p:spPr>
        <p:txBody>
          <a:bodyPr wrap="square" rtlCol="0">
            <a:spAutoFit/>
          </a:bodyPr>
          <a:lstStyle/>
          <a:p>
            <a:pPr algn="ctr"/>
            <a:r>
              <a:rPr lang="en-US" sz="2400" i="1" dirty="0">
                <a:latin typeface="Arial" panose="020B0604020202020204" pitchFamily="34" charset="0"/>
                <a:cs typeface="Arial" panose="020B0604020202020204" pitchFamily="34" charset="0"/>
              </a:rPr>
              <a:t>Provide sufficient background and place the work in context of existing literature </a:t>
            </a:r>
            <a:endParaRPr lang="en-US" sz="2400" i="1" dirty="0">
              <a:latin typeface="Arial" panose="020B0604020202020204" pitchFamily="34" charset="0"/>
              <a:ea typeface="Arial" charset="0"/>
              <a:cs typeface="Arial" panose="020B0604020202020204" pitchFamily="34" charset="0"/>
            </a:endParaRPr>
          </a:p>
        </p:txBody>
      </p:sp>
      <p:sp>
        <p:nvSpPr>
          <p:cNvPr id="8" name="TextBox 7">
            <a:extLst>
              <a:ext uri="{FF2B5EF4-FFF2-40B4-BE49-F238E27FC236}">
                <a16:creationId xmlns:a16="http://schemas.microsoft.com/office/drawing/2014/main" id="{6399598F-5732-9944-8BF4-6D5DE6BDD32C}"/>
              </a:ext>
            </a:extLst>
          </p:cNvPr>
          <p:cNvSpPr txBox="1"/>
          <p:nvPr/>
        </p:nvSpPr>
        <p:spPr>
          <a:xfrm>
            <a:off x="734931" y="3144674"/>
            <a:ext cx="4184887" cy="461665"/>
          </a:xfrm>
          <a:prstGeom prst="rect">
            <a:avLst/>
          </a:prstGeom>
          <a:noFill/>
        </p:spPr>
        <p:txBody>
          <a:bodyPr wrap="square" rtlCol="0">
            <a:spAutoFit/>
          </a:bodyPr>
          <a:lstStyle/>
          <a:p>
            <a:r>
              <a:rPr lang="en-US" sz="2400" i="1" dirty="0">
                <a:latin typeface="Arial" charset="0"/>
                <a:ea typeface="Arial" charset="0"/>
                <a:cs typeface="Arial" charset="0"/>
              </a:rPr>
              <a:t>Limitation / gap in knowledge</a:t>
            </a:r>
          </a:p>
        </p:txBody>
      </p:sp>
      <p:sp>
        <p:nvSpPr>
          <p:cNvPr id="10" name="TextBox 9">
            <a:extLst>
              <a:ext uri="{FF2B5EF4-FFF2-40B4-BE49-F238E27FC236}">
                <a16:creationId xmlns:a16="http://schemas.microsoft.com/office/drawing/2014/main" id="{1F65C42F-2647-E442-B30E-D8A72CFD1A5D}"/>
              </a:ext>
            </a:extLst>
          </p:cNvPr>
          <p:cNvSpPr txBox="1"/>
          <p:nvPr/>
        </p:nvSpPr>
        <p:spPr>
          <a:xfrm>
            <a:off x="734931" y="1368042"/>
            <a:ext cx="6655522" cy="461665"/>
          </a:xfrm>
          <a:prstGeom prst="rect">
            <a:avLst/>
          </a:prstGeom>
          <a:noFill/>
        </p:spPr>
        <p:txBody>
          <a:bodyPr wrap="square" rtlCol="0">
            <a:spAutoFit/>
          </a:bodyPr>
          <a:lstStyle/>
          <a:p>
            <a:r>
              <a:rPr lang="en-US" sz="2400" i="1" dirty="0">
                <a:latin typeface="Arial" charset="0"/>
                <a:ea typeface="Arial" charset="0"/>
                <a:cs typeface="Arial" charset="0"/>
              </a:rPr>
              <a:t>Information necessary to understand question</a:t>
            </a:r>
          </a:p>
        </p:txBody>
      </p:sp>
      <p:sp>
        <p:nvSpPr>
          <p:cNvPr id="11" name="TextBox 10">
            <a:extLst>
              <a:ext uri="{FF2B5EF4-FFF2-40B4-BE49-F238E27FC236}">
                <a16:creationId xmlns:a16="http://schemas.microsoft.com/office/drawing/2014/main" id="{4BE17601-5FED-3C4E-B6D9-C486EBBACACA}"/>
              </a:ext>
            </a:extLst>
          </p:cNvPr>
          <p:cNvSpPr txBox="1"/>
          <p:nvPr/>
        </p:nvSpPr>
        <p:spPr>
          <a:xfrm>
            <a:off x="734931" y="5026340"/>
            <a:ext cx="4184887" cy="461665"/>
          </a:xfrm>
          <a:prstGeom prst="rect">
            <a:avLst/>
          </a:prstGeom>
          <a:noFill/>
        </p:spPr>
        <p:txBody>
          <a:bodyPr wrap="square" rtlCol="0">
            <a:spAutoFit/>
          </a:bodyPr>
          <a:lstStyle/>
          <a:p>
            <a:r>
              <a:rPr lang="en-US" sz="2400" i="1" dirty="0">
                <a:latin typeface="Arial" charset="0"/>
                <a:ea typeface="Arial" charset="0"/>
                <a:cs typeface="Arial" charset="0"/>
              </a:rPr>
              <a:t>Potential solutions</a:t>
            </a:r>
          </a:p>
        </p:txBody>
      </p:sp>
      <p:sp>
        <p:nvSpPr>
          <p:cNvPr id="12" name="TextBox 11">
            <a:extLst>
              <a:ext uri="{FF2B5EF4-FFF2-40B4-BE49-F238E27FC236}">
                <a16:creationId xmlns:a16="http://schemas.microsoft.com/office/drawing/2014/main" id="{0EE5007A-5926-C546-B848-A9CC72446DA8}"/>
              </a:ext>
            </a:extLst>
          </p:cNvPr>
          <p:cNvSpPr txBox="1"/>
          <p:nvPr/>
        </p:nvSpPr>
        <p:spPr>
          <a:xfrm>
            <a:off x="734931" y="1829707"/>
            <a:ext cx="10786533" cy="1200329"/>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Schwarzschild published a solution for the field equations that was later understood to describe a black hole, and Kerr generalized the solution to rotating black holes. </a:t>
            </a:r>
            <a:endParaRPr lang="en-US" sz="2400" dirty="0">
              <a:latin typeface="Arial" panose="020B0604020202020204" pitchFamily="34" charset="0"/>
              <a:ea typeface="Arial" charset="0"/>
              <a:cs typeface="Arial" panose="020B0604020202020204" pitchFamily="34" charset="0"/>
            </a:endParaRPr>
          </a:p>
        </p:txBody>
      </p:sp>
      <p:sp>
        <p:nvSpPr>
          <p:cNvPr id="13" name="TextBox 12">
            <a:extLst>
              <a:ext uri="{FF2B5EF4-FFF2-40B4-BE49-F238E27FC236}">
                <a16:creationId xmlns:a16="http://schemas.microsoft.com/office/drawing/2014/main" id="{2FC7ECD0-67F1-D449-BB0D-1BD3F9C168A8}"/>
              </a:ext>
            </a:extLst>
          </p:cNvPr>
          <p:cNvSpPr txBox="1"/>
          <p:nvPr/>
        </p:nvSpPr>
        <p:spPr>
          <a:xfrm>
            <a:off x="702733" y="3649588"/>
            <a:ext cx="10786533" cy="1200329"/>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While numerous black hole candidates have now been identified through electromagnetic observations, black hole mergers have not previously been observed</a:t>
            </a:r>
            <a:endParaRPr lang="en-US" sz="2400" dirty="0">
              <a:latin typeface="Arial" panose="020B0604020202020204" pitchFamily="34" charset="0"/>
              <a:ea typeface="Arial" charset="0"/>
              <a:cs typeface="Arial" panose="020B0604020202020204" pitchFamily="34" charset="0"/>
            </a:endParaRPr>
          </a:p>
        </p:txBody>
      </p:sp>
      <p:sp>
        <p:nvSpPr>
          <p:cNvPr id="14" name="TextBox 13">
            <a:extLst>
              <a:ext uri="{FF2B5EF4-FFF2-40B4-BE49-F238E27FC236}">
                <a16:creationId xmlns:a16="http://schemas.microsoft.com/office/drawing/2014/main" id="{0514CFBF-AE14-AA47-92BF-EB72679B1D6D}"/>
              </a:ext>
            </a:extLst>
          </p:cNvPr>
          <p:cNvSpPr txBox="1"/>
          <p:nvPr/>
        </p:nvSpPr>
        <p:spPr>
          <a:xfrm>
            <a:off x="702732" y="5488005"/>
            <a:ext cx="10786533" cy="830997"/>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In 2015, Advanced LIGO became the first of a significantly more sensitive network of advanced detectors to begin observations. </a:t>
            </a:r>
            <a:endParaRPr lang="en-US" sz="2400" dirty="0">
              <a:latin typeface="Arial" panose="020B0604020202020204" pitchFamily="34" charset="0"/>
              <a:ea typeface="Arial" charset="0"/>
              <a:cs typeface="Arial" panose="020B0604020202020204" pitchFamily="34" charset="0"/>
            </a:endParaRPr>
          </a:p>
        </p:txBody>
      </p:sp>
    </p:spTree>
    <p:extLst>
      <p:ext uri="{BB962C8B-B14F-4D97-AF65-F5344CB8AC3E}">
        <p14:creationId xmlns:p14="http://schemas.microsoft.com/office/powerpoint/2010/main" val="21068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5240" y="251262"/>
            <a:ext cx="12192000"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main message</a:t>
            </a:r>
          </a:p>
        </p:txBody>
      </p:sp>
      <p:sp>
        <p:nvSpPr>
          <p:cNvPr id="5" name="TextBox 4"/>
          <p:cNvSpPr txBox="1"/>
          <p:nvPr/>
        </p:nvSpPr>
        <p:spPr>
          <a:xfrm>
            <a:off x="699809" y="1845183"/>
            <a:ext cx="10786533" cy="830997"/>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We construct the unintegrated vertex operator at the first mass level of the open superstring from the OPE of massless vertices.</a:t>
            </a:r>
            <a:endParaRPr lang="en-US" sz="2400" dirty="0">
              <a:latin typeface="Arial" panose="020B0604020202020204" pitchFamily="34" charset="0"/>
              <a:ea typeface="Arial" charset="0"/>
              <a:cs typeface="Arial" panose="020B0604020202020204" pitchFamily="34" charset="0"/>
            </a:endParaRPr>
          </a:p>
        </p:txBody>
      </p:sp>
      <p:sp>
        <p:nvSpPr>
          <p:cNvPr id="6" name="TextBox 5">
            <a:extLst>
              <a:ext uri="{FF2B5EF4-FFF2-40B4-BE49-F238E27FC236}">
                <a16:creationId xmlns:a16="http://schemas.microsoft.com/office/drawing/2014/main" id="{13B73057-F03E-964F-BA38-2F6F1BF92C52}"/>
              </a:ext>
            </a:extLst>
          </p:cNvPr>
          <p:cNvSpPr txBox="1"/>
          <p:nvPr/>
        </p:nvSpPr>
        <p:spPr>
          <a:xfrm>
            <a:off x="628588" y="828555"/>
            <a:ext cx="10949691" cy="461665"/>
          </a:xfrm>
          <a:prstGeom prst="rect">
            <a:avLst/>
          </a:prstGeom>
          <a:noFill/>
        </p:spPr>
        <p:txBody>
          <a:bodyPr wrap="square" rtlCol="0">
            <a:spAutoFit/>
          </a:bodyPr>
          <a:lstStyle/>
          <a:p>
            <a:pPr algn="ctr"/>
            <a:r>
              <a:rPr lang="en-US" sz="2400" i="1" dirty="0">
                <a:latin typeface="Arial" charset="0"/>
                <a:ea typeface="Arial" charset="0"/>
                <a:cs typeface="Arial" charset="0"/>
              </a:rPr>
              <a:t>The main message describes the major discovery or achievement of the paper. </a:t>
            </a:r>
          </a:p>
        </p:txBody>
      </p:sp>
      <p:sp>
        <p:nvSpPr>
          <p:cNvPr id="11" name="TextBox 10">
            <a:extLst>
              <a:ext uri="{FF2B5EF4-FFF2-40B4-BE49-F238E27FC236}">
                <a16:creationId xmlns:a16="http://schemas.microsoft.com/office/drawing/2014/main" id="{B29BC7C7-8104-F04E-BB37-F1BD448765B6}"/>
              </a:ext>
            </a:extLst>
          </p:cNvPr>
          <p:cNvSpPr txBox="1"/>
          <p:nvPr/>
        </p:nvSpPr>
        <p:spPr>
          <a:xfrm>
            <a:off x="699810" y="5207202"/>
            <a:ext cx="10786533" cy="1200329"/>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In order to unravel the composition of the </a:t>
            </a:r>
            <a:r>
              <a:rPr lang="en-US" sz="2400" dirty="0" err="1">
                <a:latin typeface="Arial" panose="020B0604020202020204" pitchFamily="34" charset="0"/>
                <a:cs typeface="Arial" panose="020B0604020202020204" pitchFamily="34" charset="0"/>
              </a:rPr>
              <a:t>isoscalar</a:t>
            </a:r>
            <a:r>
              <a:rPr lang="en-US" sz="2400" dirty="0">
                <a:latin typeface="Arial" panose="020B0604020202020204" pitchFamily="34" charset="0"/>
                <a:cs typeface="Arial" panose="020B0604020202020204" pitchFamily="34" charset="0"/>
              </a:rPr>
              <a:t> </a:t>
            </a:r>
            <a:r>
              <a:rPr lang="en-US" sz="2400" i="1" dirty="0">
                <a:latin typeface="Arial" panose="020B0604020202020204" pitchFamily="34" charset="0"/>
                <a:cs typeface="Arial" panose="020B0604020202020204" pitchFamily="34" charset="0"/>
              </a:rPr>
              <a:t>DN</a:t>
            </a:r>
            <a:r>
              <a:rPr lang="en-US" sz="2400" dirty="0">
                <a:latin typeface="Arial" panose="020B0604020202020204" pitchFamily="34" charset="0"/>
                <a:cs typeface="Arial" panose="020B0604020202020204" pitchFamily="34" charset="0"/>
              </a:rPr>
              <a:t>, </a:t>
            </a:r>
            <a:r>
              <a:rPr lang="en-US" sz="2400" i="1" dirty="0">
                <a:latin typeface="Arial" panose="020B0604020202020204" pitchFamily="34" charset="0"/>
                <a:cs typeface="Arial" panose="020B0604020202020204" pitchFamily="34" charset="0"/>
              </a:rPr>
              <a:t>D*N, D</a:t>
            </a:r>
            <a:r>
              <a:rPr lang="en-US" sz="2400" i="1" baseline="-25000" dirty="0">
                <a:latin typeface="Arial" panose="020B0604020202020204" pitchFamily="34" charset="0"/>
                <a:cs typeface="Arial" panose="020B0604020202020204" pitchFamily="34" charset="0"/>
              </a:rPr>
              <a:t>1</a:t>
            </a:r>
            <a:r>
              <a:rPr lang="en-US" sz="2400" i="1" dirty="0">
                <a:latin typeface="Arial" panose="020B0604020202020204" pitchFamily="34" charset="0"/>
                <a:cs typeface="Arial" panose="020B0604020202020204" pitchFamily="34" charset="0"/>
              </a:rPr>
              <a:t>N</a:t>
            </a:r>
            <a:r>
              <a:rPr lang="en-US" sz="2400" dirty="0">
                <a:latin typeface="Arial" panose="020B0604020202020204" pitchFamily="34" charset="0"/>
                <a:cs typeface="Arial" panose="020B0604020202020204" pitchFamily="34" charset="0"/>
              </a:rPr>
              <a:t>, and </a:t>
            </a:r>
            <a:r>
              <a:rPr lang="en-US" sz="2400" i="1" dirty="0">
                <a:latin typeface="Arial" panose="020B0604020202020204" pitchFamily="34" charset="0"/>
                <a:cs typeface="Arial" panose="020B0604020202020204" pitchFamily="34" charset="0"/>
              </a:rPr>
              <a:t>D*</a:t>
            </a:r>
            <a:r>
              <a:rPr lang="en-US" sz="2400" i="1" baseline="-25000" dirty="0">
                <a:latin typeface="Arial" panose="020B0604020202020204" pitchFamily="34" charset="0"/>
                <a:cs typeface="Arial" panose="020B0604020202020204" pitchFamily="34" charset="0"/>
              </a:rPr>
              <a:t>2</a:t>
            </a:r>
            <a:r>
              <a:rPr lang="en-US" sz="2400" i="1" dirty="0">
                <a:latin typeface="Arial" panose="020B0604020202020204" pitchFamily="34" charset="0"/>
                <a:cs typeface="Arial" panose="020B0604020202020204" pitchFamily="34" charset="0"/>
              </a:rPr>
              <a:t>N </a:t>
            </a:r>
            <a:r>
              <a:rPr lang="en-US" sz="2400" dirty="0">
                <a:latin typeface="Arial" panose="020B0604020202020204" pitchFamily="34" charset="0"/>
                <a:cs typeface="Arial" panose="020B0604020202020204" pitchFamily="34" charset="0"/>
              </a:rPr>
              <a:t>and molecular pentaquarks, we carry out a systematic investigation of their M1 and E1 radiative decays and magnetic moment properties.</a:t>
            </a:r>
            <a:endParaRPr lang="en-US" sz="2400" dirty="0">
              <a:solidFill>
                <a:srgbClr val="7030A0"/>
              </a:solidFill>
              <a:latin typeface="Arial" panose="020B0604020202020204" pitchFamily="34" charset="0"/>
              <a:ea typeface="Arial" charset="0"/>
              <a:cs typeface="Arial" panose="020B0604020202020204" pitchFamily="34" charset="0"/>
            </a:endParaRPr>
          </a:p>
        </p:txBody>
      </p:sp>
      <p:sp>
        <p:nvSpPr>
          <p:cNvPr id="10" name="TextBox 9">
            <a:extLst>
              <a:ext uri="{FF2B5EF4-FFF2-40B4-BE49-F238E27FC236}">
                <a16:creationId xmlns:a16="http://schemas.microsoft.com/office/drawing/2014/main" id="{6999D10B-0AE8-4D44-861D-EC8B737BD89F}"/>
              </a:ext>
            </a:extLst>
          </p:cNvPr>
          <p:cNvSpPr txBox="1"/>
          <p:nvPr/>
        </p:nvSpPr>
        <p:spPr>
          <a:xfrm>
            <a:off x="699810" y="3507556"/>
            <a:ext cx="10786533" cy="830997"/>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Laser Interferometer Gravitational-Wave Observatory observed a transient gravitational-wave signal.</a:t>
            </a:r>
            <a:endParaRPr lang="en-US" sz="2400" dirty="0">
              <a:solidFill>
                <a:srgbClr val="7030A0"/>
              </a:solidFill>
              <a:latin typeface="Arial" panose="020B0604020202020204" pitchFamily="34" charset="0"/>
              <a:ea typeface="Arial" charset="0"/>
              <a:cs typeface="Arial" panose="020B0604020202020204" pitchFamily="34" charset="0"/>
            </a:endParaRPr>
          </a:p>
        </p:txBody>
      </p:sp>
      <p:sp>
        <p:nvSpPr>
          <p:cNvPr id="14" name="TextBox 13">
            <a:extLst>
              <a:ext uri="{FF2B5EF4-FFF2-40B4-BE49-F238E27FC236}">
                <a16:creationId xmlns:a16="http://schemas.microsoft.com/office/drawing/2014/main" id="{35FFA14E-C67F-4A49-94DF-78B8FFDF9AF8}"/>
              </a:ext>
            </a:extLst>
          </p:cNvPr>
          <p:cNvSpPr txBox="1"/>
          <p:nvPr/>
        </p:nvSpPr>
        <p:spPr>
          <a:xfrm>
            <a:off x="699810" y="1336869"/>
            <a:ext cx="10268902" cy="461665"/>
          </a:xfrm>
          <a:prstGeom prst="rect">
            <a:avLst/>
          </a:prstGeom>
          <a:noFill/>
        </p:spPr>
        <p:txBody>
          <a:bodyPr wrap="square" rtlCol="0">
            <a:spAutoFit/>
          </a:bodyPr>
          <a:lstStyle/>
          <a:p>
            <a:r>
              <a:rPr lang="en-US" sz="2400" i="1" dirty="0">
                <a:latin typeface="Arial" charset="0"/>
                <a:ea typeface="Arial" charset="0"/>
                <a:cs typeface="Arial" charset="0"/>
              </a:rPr>
              <a:t>Sometimes this is a model, instrument / material, or theory</a:t>
            </a:r>
          </a:p>
        </p:txBody>
      </p:sp>
      <p:sp>
        <p:nvSpPr>
          <p:cNvPr id="15" name="TextBox 14">
            <a:extLst>
              <a:ext uri="{FF2B5EF4-FFF2-40B4-BE49-F238E27FC236}">
                <a16:creationId xmlns:a16="http://schemas.microsoft.com/office/drawing/2014/main" id="{F635A4A2-36C2-6746-B0A9-EA102C9135A5}"/>
              </a:ext>
            </a:extLst>
          </p:cNvPr>
          <p:cNvSpPr txBox="1"/>
          <p:nvPr/>
        </p:nvSpPr>
        <p:spPr>
          <a:xfrm>
            <a:off x="699810" y="3004204"/>
            <a:ext cx="10268902" cy="461665"/>
          </a:xfrm>
          <a:prstGeom prst="rect">
            <a:avLst/>
          </a:prstGeom>
          <a:noFill/>
        </p:spPr>
        <p:txBody>
          <a:bodyPr wrap="square" rtlCol="0">
            <a:spAutoFit/>
          </a:bodyPr>
          <a:lstStyle/>
          <a:p>
            <a:r>
              <a:rPr lang="en-US" sz="2400" i="1" dirty="0">
                <a:latin typeface="Arial" charset="0"/>
                <a:ea typeface="Arial" charset="0"/>
                <a:cs typeface="Arial" charset="0"/>
              </a:rPr>
              <a:t>Sometimes this is a discovery / observation</a:t>
            </a:r>
          </a:p>
        </p:txBody>
      </p:sp>
      <p:sp>
        <p:nvSpPr>
          <p:cNvPr id="16" name="TextBox 15">
            <a:extLst>
              <a:ext uri="{FF2B5EF4-FFF2-40B4-BE49-F238E27FC236}">
                <a16:creationId xmlns:a16="http://schemas.microsoft.com/office/drawing/2014/main" id="{16759153-2B36-6E4D-9E49-7051394FB2A6}"/>
              </a:ext>
            </a:extLst>
          </p:cNvPr>
          <p:cNvSpPr txBox="1"/>
          <p:nvPr/>
        </p:nvSpPr>
        <p:spPr>
          <a:xfrm>
            <a:off x="699810" y="4745537"/>
            <a:ext cx="10268902" cy="461665"/>
          </a:xfrm>
          <a:prstGeom prst="rect">
            <a:avLst/>
          </a:prstGeom>
          <a:noFill/>
        </p:spPr>
        <p:txBody>
          <a:bodyPr wrap="square" rtlCol="0">
            <a:spAutoFit/>
          </a:bodyPr>
          <a:lstStyle/>
          <a:p>
            <a:r>
              <a:rPr lang="en-US" sz="2400" i="1" dirty="0">
                <a:latin typeface="Arial" charset="0"/>
                <a:ea typeface="Arial" charset="0"/>
                <a:cs typeface="Arial" charset="0"/>
              </a:rPr>
              <a:t>Sometimes this is a goal or question</a:t>
            </a:r>
          </a:p>
        </p:txBody>
      </p:sp>
    </p:spTree>
    <p:extLst>
      <p:ext uri="{BB962C8B-B14F-4D97-AF65-F5344CB8AC3E}">
        <p14:creationId xmlns:p14="http://schemas.microsoft.com/office/powerpoint/2010/main" val="171304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0" grpId="0" animBg="1"/>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17484" y="266502"/>
            <a:ext cx="10154126"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Implications</a:t>
            </a:r>
          </a:p>
        </p:txBody>
      </p:sp>
      <p:sp>
        <p:nvSpPr>
          <p:cNvPr id="5" name="TextBox 4"/>
          <p:cNvSpPr txBox="1"/>
          <p:nvPr/>
        </p:nvSpPr>
        <p:spPr>
          <a:xfrm>
            <a:off x="696883" y="4000112"/>
            <a:ext cx="10786533" cy="830997"/>
          </a:xfrm>
          <a:prstGeom prst="rect">
            <a:avLst/>
          </a:prstGeom>
          <a:solidFill>
            <a:schemeClr val="bg2"/>
          </a:solidFill>
        </p:spPr>
        <p:txBody>
          <a:bodyPr wrap="square" rtlCol="0">
            <a:spAutoFit/>
          </a:bodyPr>
          <a:lstStyle/>
          <a:p>
            <a:r>
              <a:rPr lang="en-US" sz="2400" dirty="0">
                <a:latin typeface="Arial" charset="0"/>
                <a:ea typeface="Arial" charset="0"/>
                <a:cs typeface="Arial" charset="0"/>
              </a:rPr>
              <a:t>Efforts are under way to enhance significantly the global gravitational-wave detector network. </a:t>
            </a:r>
            <a:endParaRPr lang="en-US" sz="2400" dirty="0">
              <a:solidFill>
                <a:srgbClr val="7030A0"/>
              </a:solidFill>
              <a:latin typeface="Arial" charset="0"/>
              <a:ea typeface="Arial" charset="0"/>
              <a:cs typeface="Arial" charset="0"/>
            </a:endParaRPr>
          </a:p>
        </p:txBody>
      </p:sp>
      <p:sp>
        <p:nvSpPr>
          <p:cNvPr id="6" name="TextBox 5">
            <a:extLst>
              <a:ext uri="{FF2B5EF4-FFF2-40B4-BE49-F238E27FC236}">
                <a16:creationId xmlns:a16="http://schemas.microsoft.com/office/drawing/2014/main" id="{13B73057-F03E-964F-BA38-2F6F1BF92C52}"/>
              </a:ext>
            </a:extLst>
          </p:cNvPr>
          <p:cNvSpPr txBox="1"/>
          <p:nvPr/>
        </p:nvSpPr>
        <p:spPr>
          <a:xfrm>
            <a:off x="970983" y="844046"/>
            <a:ext cx="10268902" cy="461665"/>
          </a:xfrm>
          <a:prstGeom prst="rect">
            <a:avLst/>
          </a:prstGeom>
          <a:noFill/>
        </p:spPr>
        <p:txBody>
          <a:bodyPr wrap="square" rtlCol="0">
            <a:spAutoFit/>
          </a:bodyPr>
          <a:lstStyle/>
          <a:p>
            <a:pPr algn="ctr"/>
            <a:r>
              <a:rPr lang="en-US" sz="2400" i="1" dirty="0">
                <a:latin typeface="Arial" charset="0"/>
                <a:ea typeface="Arial" charset="0"/>
                <a:cs typeface="Arial" charset="0"/>
              </a:rPr>
              <a:t>Implications indicate the significance of the research to readers</a:t>
            </a:r>
          </a:p>
        </p:txBody>
      </p:sp>
      <p:sp>
        <p:nvSpPr>
          <p:cNvPr id="13" name="TextBox 12">
            <a:extLst>
              <a:ext uri="{FF2B5EF4-FFF2-40B4-BE49-F238E27FC236}">
                <a16:creationId xmlns:a16="http://schemas.microsoft.com/office/drawing/2014/main" id="{D67E3758-FF16-E441-B915-3C61E8BC2049}"/>
              </a:ext>
            </a:extLst>
          </p:cNvPr>
          <p:cNvSpPr txBox="1"/>
          <p:nvPr/>
        </p:nvSpPr>
        <p:spPr>
          <a:xfrm>
            <a:off x="696883" y="1828652"/>
            <a:ext cx="10786533" cy="1200329"/>
          </a:xfrm>
          <a:prstGeom prst="rect">
            <a:avLst/>
          </a:prstGeom>
          <a:solidFill>
            <a:schemeClr val="bg2"/>
          </a:solidFill>
        </p:spPr>
        <p:txBody>
          <a:bodyPr wrap="square" rtlCol="0">
            <a:spAutoFit/>
          </a:bodyPr>
          <a:lstStyle/>
          <a:p>
            <a:r>
              <a:rPr lang="en-US" sz="2400" dirty="0">
                <a:latin typeface="Arial" charset="0"/>
                <a:ea typeface="Arial" charset="0"/>
                <a:cs typeface="Arial" charset="0"/>
              </a:rPr>
              <a:t>If the signal from binary black hole systems at larger distances were detected, it would provide information about the evolution of such binary systems over the history of the universe. </a:t>
            </a:r>
          </a:p>
        </p:txBody>
      </p:sp>
      <p:sp>
        <p:nvSpPr>
          <p:cNvPr id="11" name="TextBox 10">
            <a:extLst>
              <a:ext uri="{FF2B5EF4-FFF2-40B4-BE49-F238E27FC236}">
                <a16:creationId xmlns:a16="http://schemas.microsoft.com/office/drawing/2014/main" id="{FB5AC12F-F69D-6B41-9BE6-F326A10CE0F2}"/>
              </a:ext>
            </a:extLst>
          </p:cNvPr>
          <p:cNvSpPr txBox="1"/>
          <p:nvPr/>
        </p:nvSpPr>
        <p:spPr>
          <a:xfrm>
            <a:off x="610385" y="1356450"/>
            <a:ext cx="10268902" cy="461665"/>
          </a:xfrm>
          <a:prstGeom prst="rect">
            <a:avLst/>
          </a:prstGeom>
          <a:noFill/>
        </p:spPr>
        <p:txBody>
          <a:bodyPr wrap="square" rtlCol="0">
            <a:spAutoFit/>
          </a:bodyPr>
          <a:lstStyle/>
          <a:p>
            <a:r>
              <a:rPr lang="en-US" sz="2400" i="1" dirty="0">
                <a:latin typeface="Arial" charset="0"/>
                <a:ea typeface="Arial" charset="0"/>
                <a:cs typeface="Arial" charset="0"/>
              </a:rPr>
              <a:t>Sometimes this tells us what we can learn </a:t>
            </a:r>
          </a:p>
        </p:txBody>
      </p:sp>
      <p:sp>
        <p:nvSpPr>
          <p:cNvPr id="12" name="TextBox 11">
            <a:extLst>
              <a:ext uri="{FF2B5EF4-FFF2-40B4-BE49-F238E27FC236}">
                <a16:creationId xmlns:a16="http://schemas.microsoft.com/office/drawing/2014/main" id="{34E0C044-E646-3940-ABA3-E88074C32A1A}"/>
              </a:ext>
            </a:extLst>
          </p:cNvPr>
          <p:cNvSpPr txBox="1"/>
          <p:nvPr/>
        </p:nvSpPr>
        <p:spPr>
          <a:xfrm>
            <a:off x="610385" y="3429000"/>
            <a:ext cx="10268902" cy="461665"/>
          </a:xfrm>
          <a:prstGeom prst="rect">
            <a:avLst/>
          </a:prstGeom>
          <a:noFill/>
        </p:spPr>
        <p:txBody>
          <a:bodyPr wrap="square" rtlCol="0">
            <a:spAutoFit/>
          </a:bodyPr>
          <a:lstStyle/>
          <a:p>
            <a:r>
              <a:rPr lang="en-US" sz="2400" i="1" dirty="0">
                <a:latin typeface="Arial" charset="0"/>
                <a:ea typeface="Arial" charset="0"/>
                <a:cs typeface="Arial" charset="0"/>
              </a:rPr>
              <a:t>Sometimes this tells us what we should do (future directions) or are doing</a:t>
            </a:r>
          </a:p>
        </p:txBody>
      </p:sp>
    </p:spTree>
    <p:extLst>
      <p:ext uri="{BB962C8B-B14F-4D97-AF65-F5344CB8AC3E}">
        <p14:creationId xmlns:p14="http://schemas.microsoft.com/office/powerpoint/2010/main" val="3633485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16697" y="241788"/>
            <a:ext cx="10809845"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Descriptive Abstract</a:t>
            </a:r>
          </a:p>
        </p:txBody>
      </p:sp>
      <p:sp>
        <p:nvSpPr>
          <p:cNvPr id="5" name="TextBox 4"/>
          <p:cNvSpPr txBox="1"/>
          <p:nvPr/>
        </p:nvSpPr>
        <p:spPr>
          <a:xfrm>
            <a:off x="452593" y="1223265"/>
            <a:ext cx="11298263" cy="5632311"/>
          </a:xfrm>
          <a:prstGeom prst="rect">
            <a:avLst/>
          </a:prstGeom>
          <a:noFill/>
        </p:spPr>
        <p:txBody>
          <a:bodyPr wrap="square" rtlCol="0">
            <a:spAutoFit/>
          </a:bodyPr>
          <a:lstStyle/>
          <a:p>
            <a:r>
              <a:rPr lang="en-US" sz="2400" b="1" dirty="0"/>
              <a:t>1</a:t>
            </a:r>
            <a:r>
              <a:rPr lang="en-US" sz="2400" dirty="0"/>
              <a:t> EVIDENCE for a massive black hole at the </a:t>
            </a:r>
            <a:r>
              <a:rPr lang="en-US" sz="2400" dirty="0" err="1"/>
              <a:t>centre</a:t>
            </a:r>
            <a:r>
              <a:rPr lang="en-US" sz="2400" dirty="0"/>
              <a:t> of our Galaxy has been accumulating for the past two decades </a:t>
            </a:r>
            <a:r>
              <a:rPr lang="en-US" sz="2400" baseline="30000" dirty="0"/>
              <a:t>1−7</a:t>
            </a:r>
            <a:r>
              <a:rPr lang="en-US" sz="2400" dirty="0"/>
              <a:t>. </a:t>
            </a:r>
            <a:r>
              <a:rPr lang="en-US" sz="2400" b="1" dirty="0"/>
              <a:t>2</a:t>
            </a:r>
            <a:r>
              <a:rPr lang="en-US" sz="2400" dirty="0"/>
              <a:t> Estimates of the mass of this region have hitherto been based on the spectroscopic determination of radial velocities for stars and gas near the Galactic Centre, combined with the assumption that the stars are moving on largely circular, </a:t>
            </a:r>
            <a:r>
              <a:rPr lang="en-US" sz="2400" dirty="0" err="1"/>
              <a:t>isotropically</a:t>
            </a:r>
            <a:r>
              <a:rPr lang="en-US" sz="2400" dirty="0"/>
              <a:t> distributed orbits. </a:t>
            </a:r>
            <a:r>
              <a:rPr lang="en-US" sz="2400" b="1" dirty="0"/>
              <a:t>3</a:t>
            </a:r>
            <a:r>
              <a:rPr lang="en-US" sz="2400" dirty="0"/>
              <a:t> But if this assumption is incorrect, the observations can be explained with a much smaller central mass, perhaps obviating the need for a massive black hole. </a:t>
            </a:r>
            <a:r>
              <a:rPr lang="en-US" sz="2400" b="1" dirty="0"/>
              <a:t>4</a:t>
            </a:r>
            <a:r>
              <a:rPr lang="en-US" sz="2400" dirty="0"/>
              <a:t> Here we report the proper motions (motions in the plane of the sky) of 39 stars located between 0.04 and 0.4 pc from the Galactic Centre. </a:t>
            </a:r>
            <a:r>
              <a:rPr lang="en-US" sz="2400" b="1" dirty="0"/>
              <a:t>5</a:t>
            </a:r>
            <a:r>
              <a:rPr lang="en-US" sz="2400" dirty="0"/>
              <a:t> We find that the velocity dispersion estimated from the proper motions is in excellent agreement with that obtained from the radial velocities, indicating that the average velocity field is close to isotropic. </a:t>
            </a:r>
            <a:r>
              <a:rPr lang="en-US" sz="2400" b="1" dirty="0"/>
              <a:t>6</a:t>
            </a:r>
            <a:r>
              <a:rPr lang="en-US" sz="2400" dirty="0"/>
              <a:t> Taken together, the observations provide strong evidence for a central dark mass of 2.45 ± 0.4 × 10</a:t>
            </a:r>
            <a:r>
              <a:rPr lang="en-US" sz="2400" baseline="30000" dirty="0"/>
              <a:t>6</a:t>
            </a:r>
            <a:r>
              <a:rPr lang="en-US" sz="2400" dirty="0"/>
              <a:t> solar masses (</a:t>
            </a:r>
            <a:r>
              <a:rPr lang="en-US" sz="2400" i="1" dirty="0"/>
              <a:t>M</a:t>
            </a:r>
            <a:r>
              <a:rPr lang="en-US" sz="2400" baseline="-25000" dirty="0"/>
              <a:t>⊙</a:t>
            </a:r>
            <a:r>
              <a:rPr lang="en-US" sz="2400" dirty="0"/>
              <a:t>) located within 0.015 pc of the compact radio source </a:t>
            </a:r>
            <a:r>
              <a:rPr lang="en-US" sz="2400" dirty="0" err="1"/>
              <a:t>Sgr</a:t>
            </a:r>
            <a:r>
              <a:rPr lang="en-US" sz="2400" dirty="0"/>
              <a:t> A</a:t>
            </a:r>
            <a:r>
              <a:rPr lang="en-US" sz="2400" baseline="30000" dirty="0"/>
              <a:t>*</a:t>
            </a:r>
            <a:r>
              <a:rPr lang="en-US" sz="2400" dirty="0"/>
              <a:t>. </a:t>
            </a:r>
            <a:r>
              <a:rPr lang="en-US" sz="2400" b="1" dirty="0"/>
              <a:t>7</a:t>
            </a:r>
            <a:r>
              <a:rPr lang="en-US" sz="2400" dirty="0"/>
              <a:t> We place a lower limit of 6.5 × 10</a:t>
            </a:r>
            <a:r>
              <a:rPr lang="en-US" sz="2400" baseline="30000" dirty="0"/>
              <a:t>9</a:t>
            </a:r>
            <a:r>
              <a:rPr lang="en-US" sz="2400" dirty="0"/>
              <a:t> </a:t>
            </a:r>
            <a:r>
              <a:rPr lang="en-US" sz="2400" i="1" dirty="0"/>
              <a:t>M</a:t>
            </a:r>
            <a:r>
              <a:rPr lang="en-US" sz="2400" baseline="-25000" dirty="0"/>
              <a:t>⊙</a:t>
            </a:r>
            <a:r>
              <a:rPr lang="en-US" sz="2400" dirty="0"/>
              <a:t>pc</a:t>
            </a:r>
            <a:r>
              <a:rPr lang="en-US" sz="2400" baseline="30000" dirty="0"/>
              <a:t>−3</a:t>
            </a:r>
            <a:r>
              <a:rPr lang="en-US" sz="2400" dirty="0"/>
              <a:t>on the density of the central region, suggesting that it is most probably occupied by a massive black hole.</a:t>
            </a:r>
            <a:r>
              <a:rPr lang="en-US" sz="2400" dirty="0">
                <a:latin typeface="Arial" charset="0"/>
                <a:ea typeface="Arial" charset="0"/>
                <a:cs typeface="Arial" charset="0"/>
              </a:rPr>
              <a:t> </a:t>
            </a:r>
          </a:p>
        </p:txBody>
      </p:sp>
      <p:sp>
        <p:nvSpPr>
          <p:cNvPr id="6" name="TextBox 5">
            <a:extLst>
              <a:ext uri="{FF2B5EF4-FFF2-40B4-BE49-F238E27FC236}">
                <a16:creationId xmlns:a16="http://schemas.microsoft.com/office/drawing/2014/main" id="{2B3B3CBB-7143-5E4B-B5FB-2AD5CFD73171}"/>
              </a:ext>
            </a:extLst>
          </p:cNvPr>
          <p:cNvSpPr txBox="1"/>
          <p:nvPr/>
        </p:nvSpPr>
        <p:spPr>
          <a:xfrm>
            <a:off x="974589" y="781306"/>
            <a:ext cx="10268902" cy="461665"/>
          </a:xfrm>
          <a:prstGeom prst="rect">
            <a:avLst/>
          </a:prstGeom>
          <a:noFill/>
        </p:spPr>
        <p:txBody>
          <a:bodyPr wrap="square" rtlCol="0">
            <a:spAutoFit/>
          </a:bodyPr>
          <a:lstStyle/>
          <a:p>
            <a:pPr algn="ctr"/>
            <a:r>
              <a:rPr lang="en-US" sz="2400" i="1" dirty="0">
                <a:latin typeface="Arial" charset="0"/>
                <a:ea typeface="Arial" charset="0"/>
                <a:cs typeface="Arial" charset="0"/>
              </a:rPr>
              <a:t>Find the background, main message, results, and implication.</a:t>
            </a:r>
          </a:p>
        </p:txBody>
      </p:sp>
    </p:spTree>
    <p:extLst>
      <p:ext uri="{BB962C8B-B14F-4D97-AF65-F5344CB8AC3E}">
        <p14:creationId xmlns:p14="http://schemas.microsoft.com/office/powerpoint/2010/main" val="2462389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16697" y="241788"/>
            <a:ext cx="10809845"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Descriptive Abstract</a:t>
            </a:r>
          </a:p>
        </p:txBody>
      </p:sp>
      <p:sp>
        <p:nvSpPr>
          <p:cNvPr id="5" name="TextBox 4"/>
          <p:cNvSpPr txBox="1"/>
          <p:nvPr/>
        </p:nvSpPr>
        <p:spPr>
          <a:xfrm>
            <a:off x="464950" y="1247979"/>
            <a:ext cx="11298263" cy="5632311"/>
          </a:xfrm>
          <a:prstGeom prst="rect">
            <a:avLst/>
          </a:prstGeom>
          <a:noFill/>
        </p:spPr>
        <p:txBody>
          <a:bodyPr wrap="square" rtlCol="0">
            <a:spAutoFit/>
          </a:bodyPr>
          <a:lstStyle/>
          <a:p>
            <a:r>
              <a:rPr lang="en-US" sz="2400" b="1" dirty="0"/>
              <a:t>1</a:t>
            </a:r>
            <a:r>
              <a:rPr lang="en-US" sz="2400" dirty="0"/>
              <a:t> </a:t>
            </a:r>
            <a:r>
              <a:rPr lang="en-US" sz="2400" dirty="0">
                <a:solidFill>
                  <a:srgbClr val="7030A0"/>
                </a:solidFill>
              </a:rPr>
              <a:t>EVIDENCE for a massive black hole at the </a:t>
            </a:r>
            <a:r>
              <a:rPr lang="en-US" sz="2400" dirty="0" err="1">
                <a:solidFill>
                  <a:srgbClr val="7030A0"/>
                </a:solidFill>
              </a:rPr>
              <a:t>centre</a:t>
            </a:r>
            <a:r>
              <a:rPr lang="en-US" sz="2400" dirty="0">
                <a:solidFill>
                  <a:srgbClr val="7030A0"/>
                </a:solidFill>
              </a:rPr>
              <a:t> of our Galaxy has been accumulating for the past two decades </a:t>
            </a:r>
            <a:r>
              <a:rPr lang="en-US" sz="2400" baseline="30000" dirty="0"/>
              <a:t>1−7</a:t>
            </a:r>
            <a:r>
              <a:rPr lang="en-US" sz="2400" dirty="0"/>
              <a:t>. </a:t>
            </a:r>
            <a:r>
              <a:rPr lang="en-US" sz="2400" b="1" dirty="0"/>
              <a:t>2</a:t>
            </a:r>
            <a:r>
              <a:rPr lang="en-US" sz="2400" dirty="0"/>
              <a:t> </a:t>
            </a:r>
            <a:r>
              <a:rPr lang="en-US" sz="2400" dirty="0">
                <a:solidFill>
                  <a:srgbClr val="7030A0"/>
                </a:solidFill>
              </a:rPr>
              <a:t>Estimates of the mass of this region have hitherto been based on the spectroscopic determination of radial velocities for stars and gas near the Galactic Centre, combined with the assumption that the stars are moving on largely circular, </a:t>
            </a:r>
            <a:r>
              <a:rPr lang="en-US" sz="2400" dirty="0" err="1">
                <a:solidFill>
                  <a:srgbClr val="7030A0"/>
                </a:solidFill>
              </a:rPr>
              <a:t>isotropically</a:t>
            </a:r>
            <a:r>
              <a:rPr lang="en-US" sz="2400" dirty="0">
                <a:solidFill>
                  <a:srgbClr val="7030A0"/>
                </a:solidFill>
              </a:rPr>
              <a:t> distributed orbits. </a:t>
            </a:r>
            <a:r>
              <a:rPr lang="en-US" sz="2400" b="1" dirty="0"/>
              <a:t>3</a:t>
            </a:r>
            <a:r>
              <a:rPr lang="en-US" sz="2400" dirty="0"/>
              <a:t> </a:t>
            </a:r>
            <a:r>
              <a:rPr lang="en-US" sz="2400" dirty="0">
                <a:solidFill>
                  <a:srgbClr val="7030A0"/>
                </a:solidFill>
              </a:rPr>
              <a:t>But if this assumption is incorrect, the observations can be explained with a much smaller central mass, perhaps obviating the need for a massive black hole. </a:t>
            </a:r>
            <a:r>
              <a:rPr lang="en-US" sz="2400" b="1" dirty="0"/>
              <a:t>4</a:t>
            </a:r>
            <a:r>
              <a:rPr lang="en-US" sz="2400" dirty="0"/>
              <a:t> Here we report the proper motions (motions in the plane of the sky) of 39 stars located between 0.04 and 0.4 pc from the Galactic Centre. </a:t>
            </a:r>
            <a:r>
              <a:rPr lang="en-US" sz="2400" b="1" dirty="0"/>
              <a:t>5</a:t>
            </a:r>
            <a:r>
              <a:rPr lang="en-US" sz="2400" dirty="0"/>
              <a:t> We find that the velocity dispersion estimated from the proper motions is in excellent agreement with that obtained from the radial velocities, indicating that the average velocity field is close to isotropic. </a:t>
            </a:r>
            <a:r>
              <a:rPr lang="en-US" sz="2400" b="1" dirty="0"/>
              <a:t>6</a:t>
            </a:r>
            <a:r>
              <a:rPr lang="en-US" sz="2400" dirty="0"/>
              <a:t> Taken together, the observations provide strong evidence for a central dark mass of 2.45 ± 0.4 × 10</a:t>
            </a:r>
            <a:r>
              <a:rPr lang="en-US" sz="2400" baseline="30000" dirty="0"/>
              <a:t>6</a:t>
            </a:r>
            <a:r>
              <a:rPr lang="en-US" sz="2400" dirty="0"/>
              <a:t> solar masses (</a:t>
            </a:r>
            <a:r>
              <a:rPr lang="en-US" sz="2400" i="1" dirty="0"/>
              <a:t>M</a:t>
            </a:r>
            <a:r>
              <a:rPr lang="en-US" sz="2400" baseline="-25000" dirty="0"/>
              <a:t>⊙</a:t>
            </a:r>
            <a:r>
              <a:rPr lang="en-US" sz="2400" dirty="0"/>
              <a:t>) located within 0.015 pc of the compact radio source </a:t>
            </a:r>
            <a:r>
              <a:rPr lang="en-US" sz="2400" dirty="0" err="1"/>
              <a:t>Sgr</a:t>
            </a:r>
            <a:r>
              <a:rPr lang="en-US" sz="2400" dirty="0"/>
              <a:t> A</a:t>
            </a:r>
            <a:r>
              <a:rPr lang="en-US" sz="2400" baseline="30000" dirty="0"/>
              <a:t>*</a:t>
            </a:r>
            <a:r>
              <a:rPr lang="en-US" sz="2400" dirty="0"/>
              <a:t>. </a:t>
            </a:r>
            <a:r>
              <a:rPr lang="en-US" sz="2400" b="1" dirty="0"/>
              <a:t>7</a:t>
            </a:r>
            <a:r>
              <a:rPr lang="en-US" sz="2400" dirty="0"/>
              <a:t> We place a lower limit of 6.5 × 10</a:t>
            </a:r>
            <a:r>
              <a:rPr lang="en-US" sz="2400" baseline="30000" dirty="0"/>
              <a:t>9</a:t>
            </a:r>
            <a:r>
              <a:rPr lang="en-US" sz="2400" dirty="0"/>
              <a:t> </a:t>
            </a:r>
            <a:r>
              <a:rPr lang="en-US" sz="2400" i="1" dirty="0"/>
              <a:t>M</a:t>
            </a:r>
            <a:r>
              <a:rPr lang="en-US" sz="2400" baseline="-25000" dirty="0"/>
              <a:t>⊙</a:t>
            </a:r>
            <a:r>
              <a:rPr lang="en-US" sz="2400" dirty="0"/>
              <a:t>pc</a:t>
            </a:r>
            <a:r>
              <a:rPr lang="en-US" sz="2400" baseline="30000" dirty="0"/>
              <a:t>−3</a:t>
            </a:r>
            <a:r>
              <a:rPr lang="en-US" sz="2400" dirty="0"/>
              <a:t>on the density of the central region, suggesting that it is most probably occupied by a massive black hole.</a:t>
            </a:r>
            <a:r>
              <a:rPr lang="en-US" sz="2400" dirty="0">
                <a:latin typeface="Arial" charset="0"/>
                <a:ea typeface="Arial" charset="0"/>
                <a:cs typeface="Arial" charset="0"/>
              </a:rPr>
              <a:t> </a:t>
            </a:r>
          </a:p>
        </p:txBody>
      </p:sp>
      <p:sp>
        <p:nvSpPr>
          <p:cNvPr id="6" name="TextBox 5">
            <a:extLst>
              <a:ext uri="{FF2B5EF4-FFF2-40B4-BE49-F238E27FC236}">
                <a16:creationId xmlns:a16="http://schemas.microsoft.com/office/drawing/2014/main" id="{2B3B3CBB-7143-5E4B-B5FB-2AD5CFD73171}"/>
              </a:ext>
            </a:extLst>
          </p:cNvPr>
          <p:cNvSpPr txBox="1"/>
          <p:nvPr/>
        </p:nvSpPr>
        <p:spPr>
          <a:xfrm>
            <a:off x="986946" y="806020"/>
            <a:ext cx="10268902" cy="461665"/>
          </a:xfrm>
          <a:prstGeom prst="rect">
            <a:avLst/>
          </a:prstGeom>
          <a:noFill/>
        </p:spPr>
        <p:txBody>
          <a:bodyPr wrap="square" rtlCol="0">
            <a:spAutoFit/>
          </a:bodyPr>
          <a:lstStyle/>
          <a:p>
            <a:pPr algn="ctr"/>
            <a:r>
              <a:rPr lang="en-US" sz="2400" i="1" dirty="0">
                <a:latin typeface="Arial" charset="0"/>
                <a:ea typeface="Arial" charset="0"/>
                <a:cs typeface="Arial" charset="0"/>
              </a:rPr>
              <a:t>Find the background, main message, results, and implication. </a:t>
            </a:r>
          </a:p>
        </p:txBody>
      </p:sp>
    </p:spTree>
    <p:extLst>
      <p:ext uri="{BB962C8B-B14F-4D97-AF65-F5344CB8AC3E}">
        <p14:creationId xmlns:p14="http://schemas.microsoft.com/office/powerpoint/2010/main" val="3553042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16697" y="241788"/>
            <a:ext cx="10809845"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Descriptive Abstract</a:t>
            </a:r>
          </a:p>
        </p:txBody>
      </p:sp>
      <p:sp>
        <p:nvSpPr>
          <p:cNvPr id="5" name="TextBox 4"/>
          <p:cNvSpPr txBox="1"/>
          <p:nvPr/>
        </p:nvSpPr>
        <p:spPr>
          <a:xfrm>
            <a:off x="464950" y="1247979"/>
            <a:ext cx="11298263" cy="5632311"/>
          </a:xfrm>
          <a:prstGeom prst="rect">
            <a:avLst/>
          </a:prstGeom>
          <a:noFill/>
        </p:spPr>
        <p:txBody>
          <a:bodyPr wrap="square" rtlCol="0">
            <a:spAutoFit/>
          </a:bodyPr>
          <a:lstStyle/>
          <a:p>
            <a:r>
              <a:rPr lang="en-US" sz="2400" b="1" dirty="0"/>
              <a:t>1</a:t>
            </a:r>
            <a:r>
              <a:rPr lang="en-US" sz="2400" dirty="0"/>
              <a:t> EVIDENCE for a massive black hole at the </a:t>
            </a:r>
            <a:r>
              <a:rPr lang="en-US" sz="2400" dirty="0" err="1"/>
              <a:t>centre</a:t>
            </a:r>
            <a:r>
              <a:rPr lang="en-US" sz="2400" dirty="0"/>
              <a:t> of our Galaxy has been accumulating for the past two decades </a:t>
            </a:r>
            <a:r>
              <a:rPr lang="en-US" sz="2400" baseline="30000" dirty="0"/>
              <a:t>1−7</a:t>
            </a:r>
            <a:r>
              <a:rPr lang="en-US" sz="2400" dirty="0"/>
              <a:t>. </a:t>
            </a:r>
            <a:r>
              <a:rPr lang="en-US" sz="2400" b="1" dirty="0"/>
              <a:t>2</a:t>
            </a:r>
            <a:r>
              <a:rPr lang="en-US" sz="2400" dirty="0"/>
              <a:t> Estimates of the mass of this region have hitherto been based on the spectroscopic determination of radial velocities for stars and gas near the Galactic Centre, combined with the assumption that the stars are moving on largely circular, </a:t>
            </a:r>
            <a:r>
              <a:rPr lang="en-US" sz="2400" dirty="0" err="1"/>
              <a:t>isotropically</a:t>
            </a:r>
            <a:r>
              <a:rPr lang="en-US" sz="2400" dirty="0"/>
              <a:t> distributed orbits. </a:t>
            </a:r>
            <a:r>
              <a:rPr lang="en-US" sz="2400" b="1" dirty="0"/>
              <a:t>3</a:t>
            </a:r>
            <a:r>
              <a:rPr lang="en-US" sz="2400" dirty="0"/>
              <a:t> But if this assumption is incorrect, the observations can be explained with a much smaller central mass, perhaps obviating the need for a massive black hole. </a:t>
            </a:r>
            <a:r>
              <a:rPr lang="en-US" sz="2400" b="1" dirty="0"/>
              <a:t>4</a:t>
            </a:r>
            <a:r>
              <a:rPr lang="en-US" sz="2400" dirty="0"/>
              <a:t> </a:t>
            </a:r>
            <a:r>
              <a:rPr lang="en-US" sz="2400" dirty="0">
                <a:solidFill>
                  <a:srgbClr val="7030A0"/>
                </a:solidFill>
              </a:rPr>
              <a:t>Here we report the proper motions (motions in the plane of the sky) of 39 stars located between 0.04 and 0.4 pc from the Galactic Centre.</a:t>
            </a:r>
            <a:r>
              <a:rPr lang="en-US" sz="2400" dirty="0"/>
              <a:t> </a:t>
            </a:r>
            <a:r>
              <a:rPr lang="en-US" sz="2400" b="1" dirty="0"/>
              <a:t>5</a:t>
            </a:r>
            <a:r>
              <a:rPr lang="en-US" sz="2400" dirty="0"/>
              <a:t> We find that the velocity dispersion estimated from the proper motions is in excellent agreement with that obtained from the radial velocities, indicating that the average velocity field is close to isotropic. </a:t>
            </a:r>
            <a:r>
              <a:rPr lang="en-US" sz="2400" b="1" dirty="0"/>
              <a:t>6</a:t>
            </a:r>
            <a:r>
              <a:rPr lang="en-US" sz="2400" dirty="0"/>
              <a:t> Taken together, the observations provide strong evidence for a central dark mass of 2.45 ± 0.4 × 10</a:t>
            </a:r>
            <a:r>
              <a:rPr lang="en-US" sz="2400" baseline="30000" dirty="0"/>
              <a:t>6</a:t>
            </a:r>
            <a:r>
              <a:rPr lang="en-US" sz="2400" dirty="0"/>
              <a:t> solar masses (</a:t>
            </a:r>
            <a:r>
              <a:rPr lang="en-US" sz="2400" i="1" dirty="0"/>
              <a:t>M</a:t>
            </a:r>
            <a:r>
              <a:rPr lang="en-US" sz="2400" baseline="-25000" dirty="0"/>
              <a:t>⊙</a:t>
            </a:r>
            <a:r>
              <a:rPr lang="en-US" sz="2400" dirty="0"/>
              <a:t>) located within 0.015 pc of the compact radio source </a:t>
            </a:r>
            <a:r>
              <a:rPr lang="en-US" sz="2400" dirty="0" err="1"/>
              <a:t>Sgr</a:t>
            </a:r>
            <a:r>
              <a:rPr lang="en-US" sz="2400" dirty="0"/>
              <a:t> A</a:t>
            </a:r>
            <a:r>
              <a:rPr lang="en-US" sz="2400" baseline="30000" dirty="0"/>
              <a:t>*</a:t>
            </a:r>
            <a:r>
              <a:rPr lang="en-US" sz="2400" dirty="0"/>
              <a:t>. </a:t>
            </a:r>
            <a:r>
              <a:rPr lang="en-US" sz="2400" b="1" dirty="0"/>
              <a:t>7</a:t>
            </a:r>
            <a:r>
              <a:rPr lang="en-US" sz="2400" dirty="0"/>
              <a:t> We place a lower limit of 6.5 × 10</a:t>
            </a:r>
            <a:r>
              <a:rPr lang="en-US" sz="2400" baseline="30000" dirty="0"/>
              <a:t>9</a:t>
            </a:r>
            <a:r>
              <a:rPr lang="en-US" sz="2400" dirty="0"/>
              <a:t> </a:t>
            </a:r>
            <a:r>
              <a:rPr lang="en-US" sz="2400" i="1" dirty="0"/>
              <a:t>M</a:t>
            </a:r>
            <a:r>
              <a:rPr lang="en-US" sz="2400" baseline="-25000" dirty="0"/>
              <a:t>⊙</a:t>
            </a:r>
            <a:r>
              <a:rPr lang="en-US" sz="2400" dirty="0"/>
              <a:t>pc</a:t>
            </a:r>
            <a:r>
              <a:rPr lang="en-US" sz="2400" baseline="30000" dirty="0"/>
              <a:t>−3</a:t>
            </a:r>
            <a:r>
              <a:rPr lang="en-US" sz="2400" dirty="0"/>
              <a:t>on the density of the central region, suggesting that it is most probably occupied by a massive black hole.</a:t>
            </a:r>
            <a:r>
              <a:rPr lang="en-US" sz="2400" dirty="0">
                <a:latin typeface="Arial" charset="0"/>
                <a:ea typeface="Arial" charset="0"/>
                <a:cs typeface="Arial" charset="0"/>
              </a:rPr>
              <a:t> </a:t>
            </a:r>
          </a:p>
        </p:txBody>
      </p:sp>
      <p:sp>
        <p:nvSpPr>
          <p:cNvPr id="6" name="TextBox 5">
            <a:extLst>
              <a:ext uri="{FF2B5EF4-FFF2-40B4-BE49-F238E27FC236}">
                <a16:creationId xmlns:a16="http://schemas.microsoft.com/office/drawing/2014/main" id="{2B3B3CBB-7143-5E4B-B5FB-2AD5CFD73171}"/>
              </a:ext>
            </a:extLst>
          </p:cNvPr>
          <p:cNvSpPr txBox="1"/>
          <p:nvPr/>
        </p:nvSpPr>
        <p:spPr>
          <a:xfrm>
            <a:off x="986946" y="806020"/>
            <a:ext cx="10268902" cy="461665"/>
          </a:xfrm>
          <a:prstGeom prst="rect">
            <a:avLst/>
          </a:prstGeom>
          <a:noFill/>
        </p:spPr>
        <p:txBody>
          <a:bodyPr wrap="square" rtlCol="0">
            <a:spAutoFit/>
          </a:bodyPr>
          <a:lstStyle/>
          <a:p>
            <a:pPr algn="ctr"/>
            <a:r>
              <a:rPr lang="en-US" sz="2400" i="1" dirty="0">
                <a:latin typeface="Arial" charset="0"/>
                <a:ea typeface="Arial" charset="0"/>
                <a:cs typeface="Arial" charset="0"/>
              </a:rPr>
              <a:t>Find the background, main message, results, and implication.</a:t>
            </a:r>
          </a:p>
        </p:txBody>
      </p:sp>
    </p:spTree>
    <p:extLst>
      <p:ext uri="{BB962C8B-B14F-4D97-AF65-F5344CB8AC3E}">
        <p14:creationId xmlns:p14="http://schemas.microsoft.com/office/powerpoint/2010/main" val="4207434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16697" y="241788"/>
            <a:ext cx="10809845"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Descriptive Abstract</a:t>
            </a:r>
          </a:p>
        </p:txBody>
      </p:sp>
      <p:sp>
        <p:nvSpPr>
          <p:cNvPr id="5" name="TextBox 4"/>
          <p:cNvSpPr txBox="1"/>
          <p:nvPr/>
        </p:nvSpPr>
        <p:spPr>
          <a:xfrm>
            <a:off x="464950" y="1247979"/>
            <a:ext cx="11298263" cy="5632311"/>
          </a:xfrm>
          <a:prstGeom prst="rect">
            <a:avLst/>
          </a:prstGeom>
          <a:noFill/>
        </p:spPr>
        <p:txBody>
          <a:bodyPr wrap="square" rtlCol="0">
            <a:spAutoFit/>
          </a:bodyPr>
          <a:lstStyle/>
          <a:p>
            <a:r>
              <a:rPr lang="en-US" sz="2400" b="1" dirty="0"/>
              <a:t>1</a:t>
            </a:r>
            <a:r>
              <a:rPr lang="en-US" sz="2400" dirty="0"/>
              <a:t> EVIDENCE for a massive black hole at the </a:t>
            </a:r>
            <a:r>
              <a:rPr lang="en-US" sz="2400" dirty="0" err="1"/>
              <a:t>centre</a:t>
            </a:r>
            <a:r>
              <a:rPr lang="en-US" sz="2400" dirty="0"/>
              <a:t> of our Galaxy has been accumulating for the past two decades </a:t>
            </a:r>
            <a:r>
              <a:rPr lang="en-US" sz="2400" baseline="30000" dirty="0"/>
              <a:t>1−7</a:t>
            </a:r>
            <a:r>
              <a:rPr lang="en-US" sz="2400" dirty="0"/>
              <a:t>. </a:t>
            </a:r>
            <a:r>
              <a:rPr lang="en-US" sz="2400" b="1" dirty="0"/>
              <a:t>2</a:t>
            </a:r>
            <a:r>
              <a:rPr lang="en-US" sz="2400" dirty="0"/>
              <a:t> Estimates of the mass of this region have hitherto been based on the spectroscopic determination of radial velocities for stars and gas near the Galactic Centre, combined with the assumption that the stars are moving on largely circular, </a:t>
            </a:r>
            <a:r>
              <a:rPr lang="en-US" sz="2400" dirty="0" err="1"/>
              <a:t>isotropically</a:t>
            </a:r>
            <a:r>
              <a:rPr lang="en-US" sz="2400" dirty="0"/>
              <a:t> distributed orbits. </a:t>
            </a:r>
            <a:r>
              <a:rPr lang="en-US" sz="2400" b="1" dirty="0"/>
              <a:t>3</a:t>
            </a:r>
            <a:r>
              <a:rPr lang="en-US" sz="2400" dirty="0"/>
              <a:t> But if this assumption is incorrect, the observations can be explained with a much smaller central mass, perhaps obviating the need for a massive black hole. </a:t>
            </a:r>
            <a:r>
              <a:rPr lang="en-US" sz="2400" b="1" dirty="0"/>
              <a:t>4</a:t>
            </a:r>
            <a:r>
              <a:rPr lang="en-US" sz="2400" dirty="0"/>
              <a:t> Here we report the proper motions (motions in the plane of the sky) of 39 stars located between 0.04 and 0.4 pc from the Galactic Centre. </a:t>
            </a:r>
            <a:r>
              <a:rPr lang="en-US" sz="2400" b="1" dirty="0"/>
              <a:t>5</a:t>
            </a:r>
            <a:r>
              <a:rPr lang="en-US" sz="2400" dirty="0"/>
              <a:t> </a:t>
            </a:r>
            <a:r>
              <a:rPr lang="en-US" sz="2400" dirty="0">
                <a:solidFill>
                  <a:srgbClr val="7030A0"/>
                </a:solidFill>
              </a:rPr>
              <a:t>We find that the velocity dispersion estimated from the proper motions is in excellent agreement with that obtained from the radial velocities, indicating that the average velocity field is close to isotropic. </a:t>
            </a:r>
            <a:r>
              <a:rPr lang="en-US" sz="2400" b="1" dirty="0"/>
              <a:t>6</a:t>
            </a:r>
            <a:r>
              <a:rPr lang="en-US" sz="2400" dirty="0"/>
              <a:t> </a:t>
            </a:r>
            <a:r>
              <a:rPr lang="en-US" sz="2400" dirty="0">
                <a:solidFill>
                  <a:srgbClr val="7030A0"/>
                </a:solidFill>
              </a:rPr>
              <a:t>Taken together, the observations provide strong evidence for a central dark mass of 2.45 ± 0.4 × 10</a:t>
            </a:r>
            <a:r>
              <a:rPr lang="en-US" sz="2400" baseline="30000" dirty="0">
                <a:solidFill>
                  <a:srgbClr val="7030A0"/>
                </a:solidFill>
              </a:rPr>
              <a:t>6</a:t>
            </a:r>
            <a:r>
              <a:rPr lang="en-US" sz="2400" dirty="0">
                <a:solidFill>
                  <a:srgbClr val="7030A0"/>
                </a:solidFill>
              </a:rPr>
              <a:t> solar masses (</a:t>
            </a:r>
            <a:r>
              <a:rPr lang="en-US" sz="2400" i="1" dirty="0">
                <a:solidFill>
                  <a:srgbClr val="7030A0"/>
                </a:solidFill>
              </a:rPr>
              <a:t>M</a:t>
            </a:r>
            <a:r>
              <a:rPr lang="en-US" sz="2400" baseline="-25000" dirty="0">
                <a:solidFill>
                  <a:srgbClr val="7030A0"/>
                </a:solidFill>
              </a:rPr>
              <a:t>⊙</a:t>
            </a:r>
            <a:r>
              <a:rPr lang="en-US" sz="2400" dirty="0">
                <a:solidFill>
                  <a:srgbClr val="7030A0"/>
                </a:solidFill>
              </a:rPr>
              <a:t>) located within 0.015 pc of the compact radio source </a:t>
            </a:r>
            <a:r>
              <a:rPr lang="en-US" sz="2400" dirty="0" err="1">
                <a:solidFill>
                  <a:srgbClr val="7030A0"/>
                </a:solidFill>
              </a:rPr>
              <a:t>Sgr</a:t>
            </a:r>
            <a:r>
              <a:rPr lang="en-US" sz="2400" dirty="0">
                <a:solidFill>
                  <a:srgbClr val="7030A0"/>
                </a:solidFill>
              </a:rPr>
              <a:t> A</a:t>
            </a:r>
            <a:r>
              <a:rPr lang="en-US" sz="2400" baseline="30000" dirty="0">
                <a:solidFill>
                  <a:srgbClr val="7030A0"/>
                </a:solidFill>
              </a:rPr>
              <a:t>*</a:t>
            </a:r>
            <a:r>
              <a:rPr lang="en-US" sz="2400" dirty="0">
                <a:solidFill>
                  <a:srgbClr val="7030A0"/>
                </a:solidFill>
              </a:rPr>
              <a:t>. </a:t>
            </a:r>
            <a:r>
              <a:rPr lang="en-US" sz="2400" b="1" dirty="0"/>
              <a:t>7</a:t>
            </a:r>
            <a:r>
              <a:rPr lang="en-US" sz="2400" dirty="0"/>
              <a:t> </a:t>
            </a:r>
            <a:r>
              <a:rPr lang="en-US" sz="2400" dirty="0">
                <a:solidFill>
                  <a:srgbClr val="7030A0"/>
                </a:solidFill>
              </a:rPr>
              <a:t>We place a lower limit of 6.5 × 10</a:t>
            </a:r>
            <a:r>
              <a:rPr lang="en-US" sz="2400" baseline="30000" dirty="0">
                <a:solidFill>
                  <a:srgbClr val="7030A0"/>
                </a:solidFill>
              </a:rPr>
              <a:t>9</a:t>
            </a:r>
            <a:r>
              <a:rPr lang="en-US" sz="2400" dirty="0">
                <a:solidFill>
                  <a:srgbClr val="7030A0"/>
                </a:solidFill>
              </a:rPr>
              <a:t> </a:t>
            </a:r>
            <a:r>
              <a:rPr lang="en-US" sz="2400" i="1" dirty="0">
                <a:solidFill>
                  <a:srgbClr val="7030A0"/>
                </a:solidFill>
              </a:rPr>
              <a:t>M</a:t>
            </a:r>
            <a:r>
              <a:rPr lang="en-US" sz="2400" baseline="-25000" dirty="0">
                <a:solidFill>
                  <a:srgbClr val="7030A0"/>
                </a:solidFill>
              </a:rPr>
              <a:t>⊙</a:t>
            </a:r>
            <a:r>
              <a:rPr lang="en-US" sz="2400" dirty="0">
                <a:solidFill>
                  <a:srgbClr val="7030A0"/>
                </a:solidFill>
              </a:rPr>
              <a:t>pc</a:t>
            </a:r>
            <a:r>
              <a:rPr lang="en-US" sz="2400" baseline="30000" dirty="0">
                <a:solidFill>
                  <a:srgbClr val="7030A0"/>
                </a:solidFill>
              </a:rPr>
              <a:t>−3</a:t>
            </a:r>
            <a:r>
              <a:rPr lang="en-US" sz="2400" dirty="0">
                <a:solidFill>
                  <a:srgbClr val="7030A0"/>
                </a:solidFill>
              </a:rPr>
              <a:t>on the density of the central region</a:t>
            </a:r>
            <a:r>
              <a:rPr lang="en-US" sz="2400" dirty="0"/>
              <a:t>, suggesting that it is most probably occupied by a massive black hole.</a:t>
            </a:r>
            <a:r>
              <a:rPr lang="en-US" sz="2400" dirty="0">
                <a:latin typeface="Arial" charset="0"/>
                <a:ea typeface="Arial" charset="0"/>
                <a:cs typeface="Arial" charset="0"/>
              </a:rPr>
              <a:t> </a:t>
            </a:r>
          </a:p>
        </p:txBody>
      </p:sp>
      <p:sp>
        <p:nvSpPr>
          <p:cNvPr id="6" name="TextBox 5">
            <a:extLst>
              <a:ext uri="{FF2B5EF4-FFF2-40B4-BE49-F238E27FC236}">
                <a16:creationId xmlns:a16="http://schemas.microsoft.com/office/drawing/2014/main" id="{2B3B3CBB-7143-5E4B-B5FB-2AD5CFD73171}"/>
              </a:ext>
            </a:extLst>
          </p:cNvPr>
          <p:cNvSpPr txBox="1"/>
          <p:nvPr/>
        </p:nvSpPr>
        <p:spPr>
          <a:xfrm>
            <a:off x="986946" y="806020"/>
            <a:ext cx="10268902" cy="461665"/>
          </a:xfrm>
          <a:prstGeom prst="rect">
            <a:avLst/>
          </a:prstGeom>
          <a:noFill/>
        </p:spPr>
        <p:txBody>
          <a:bodyPr wrap="square" rtlCol="0">
            <a:spAutoFit/>
          </a:bodyPr>
          <a:lstStyle/>
          <a:p>
            <a:pPr algn="ctr"/>
            <a:r>
              <a:rPr lang="en-US" sz="2400" i="1" dirty="0">
                <a:latin typeface="Arial" charset="0"/>
                <a:ea typeface="Arial" charset="0"/>
                <a:cs typeface="Arial" charset="0"/>
              </a:rPr>
              <a:t>Find the background, main message, results, and implication.</a:t>
            </a:r>
          </a:p>
        </p:txBody>
      </p:sp>
    </p:spTree>
    <p:extLst>
      <p:ext uri="{BB962C8B-B14F-4D97-AF65-F5344CB8AC3E}">
        <p14:creationId xmlns:p14="http://schemas.microsoft.com/office/powerpoint/2010/main" val="23030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16697" y="241788"/>
            <a:ext cx="10809845"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Descriptive Abstract</a:t>
            </a:r>
          </a:p>
        </p:txBody>
      </p:sp>
      <p:sp>
        <p:nvSpPr>
          <p:cNvPr id="5" name="TextBox 4"/>
          <p:cNvSpPr txBox="1"/>
          <p:nvPr/>
        </p:nvSpPr>
        <p:spPr>
          <a:xfrm>
            <a:off x="464950" y="1247979"/>
            <a:ext cx="11298263" cy="5632311"/>
          </a:xfrm>
          <a:prstGeom prst="rect">
            <a:avLst/>
          </a:prstGeom>
          <a:noFill/>
        </p:spPr>
        <p:txBody>
          <a:bodyPr wrap="square" rtlCol="0">
            <a:spAutoFit/>
          </a:bodyPr>
          <a:lstStyle/>
          <a:p>
            <a:r>
              <a:rPr lang="en-US" sz="2400" b="1" dirty="0"/>
              <a:t>1</a:t>
            </a:r>
            <a:r>
              <a:rPr lang="en-US" sz="2400" dirty="0"/>
              <a:t> EVIDENCE for a massive black hole at the </a:t>
            </a:r>
            <a:r>
              <a:rPr lang="en-US" sz="2400" dirty="0" err="1"/>
              <a:t>centre</a:t>
            </a:r>
            <a:r>
              <a:rPr lang="en-US" sz="2400" dirty="0"/>
              <a:t> of our Galaxy has been accumulating for the past two decades </a:t>
            </a:r>
            <a:r>
              <a:rPr lang="en-US" sz="2400" baseline="30000" dirty="0"/>
              <a:t>1−7</a:t>
            </a:r>
            <a:r>
              <a:rPr lang="en-US" sz="2400" dirty="0"/>
              <a:t>. </a:t>
            </a:r>
            <a:r>
              <a:rPr lang="en-US" sz="2400" b="1" dirty="0"/>
              <a:t>2</a:t>
            </a:r>
            <a:r>
              <a:rPr lang="en-US" sz="2400" dirty="0"/>
              <a:t> Estimates of the mass of this region have hitherto been based on the spectroscopic determination of radial velocities for stars and gas near the Galactic Centre, combined with the assumption that the stars are moving on largely circular, </a:t>
            </a:r>
            <a:r>
              <a:rPr lang="en-US" sz="2400" dirty="0" err="1"/>
              <a:t>isotropically</a:t>
            </a:r>
            <a:r>
              <a:rPr lang="en-US" sz="2400" dirty="0"/>
              <a:t> distributed orbits. </a:t>
            </a:r>
            <a:r>
              <a:rPr lang="en-US" sz="2400" b="1" dirty="0"/>
              <a:t>3</a:t>
            </a:r>
            <a:r>
              <a:rPr lang="en-US" sz="2400" dirty="0"/>
              <a:t> But if this assumption is incorrect, the observations can be explained with a much smaller central mass, perhaps obviating the need for a massive black hole. </a:t>
            </a:r>
            <a:r>
              <a:rPr lang="en-US" sz="2400" b="1" dirty="0"/>
              <a:t>4</a:t>
            </a:r>
            <a:r>
              <a:rPr lang="en-US" sz="2400" dirty="0"/>
              <a:t> Here we report the proper motions (motions in the plane of the sky) of 39 stars located between 0.04 and 0.4 pc from the Galactic Centre. </a:t>
            </a:r>
            <a:r>
              <a:rPr lang="en-US" sz="2400" b="1" dirty="0"/>
              <a:t>5</a:t>
            </a:r>
            <a:r>
              <a:rPr lang="en-US" sz="2400" dirty="0"/>
              <a:t> We find that the velocity dispersion estimated from the proper motions is in excellent agreement with that obtained from the radial velocities, indicating that the average velocity field is close to isotropic. </a:t>
            </a:r>
            <a:r>
              <a:rPr lang="en-US" sz="2400" b="1" dirty="0"/>
              <a:t>6</a:t>
            </a:r>
            <a:r>
              <a:rPr lang="en-US" sz="2400" dirty="0"/>
              <a:t> Taken together, the observations provide strong evidence for a central dark mass of 2.45 ± 0.4 × 10</a:t>
            </a:r>
            <a:r>
              <a:rPr lang="en-US" sz="2400" baseline="30000" dirty="0"/>
              <a:t>6</a:t>
            </a:r>
            <a:r>
              <a:rPr lang="en-US" sz="2400" dirty="0"/>
              <a:t> solar masses (</a:t>
            </a:r>
            <a:r>
              <a:rPr lang="en-US" sz="2400" i="1" dirty="0"/>
              <a:t>M</a:t>
            </a:r>
            <a:r>
              <a:rPr lang="en-US" sz="2400" baseline="-25000" dirty="0"/>
              <a:t>⊙</a:t>
            </a:r>
            <a:r>
              <a:rPr lang="en-US" sz="2400" dirty="0"/>
              <a:t>) located within 0.015 pc of the compact radio source </a:t>
            </a:r>
            <a:r>
              <a:rPr lang="en-US" sz="2400" dirty="0" err="1"/>
              <a:t>Sgr</a:t>
            </a:r>
            <a:r>
              <a:rPr lang="en-US" sz="2400" dirty="0"/>
              <a:t> A</a:t>
            </a:r>
            <a:r>
              <a:rPr lang="en-US" sz="2400" baseline="30000" dirty="0"/>
              <a:t>*</a:t>
            </a:r>
            <a:r>
              <a:rPr lang="en-US" sz="2400" dirty="0"/>
              <a:t>. </a:t>
            </a:r>
            <a:r>
              <a:rPr lang="en-US" sz="2400" b="1" dirty="0"/>
              <a:t>7</a:t>
            </a:r>
            <a:r>
              <a:rPr lang="en-US" sz="2400" dirty="0"/>
              <a:t> We place a lower limit of 6.5 × 10</a:t>
            </a:r>
            <a:r>
              <a:rPr lang="en-US" sz="2400" baseline="30000" dirty="0"/>
              <a:t>9</a:t>
            </a:r>
            <a:r>
              <a:rPr lang="en-US" sz="2400" dirty="0"/>
              <a:t> </a:t>
            </a:r>
            <a:r>
              <a:rPr lang="en-US" sz="2400" i="1" dirty="0"/>
              <a:t>M</a:t>
            </a:r>
            <a:r>
              <a:rPr lang="en-US" sz="2400" baseline="-25000" dirty="0"/>
              <a:t>⊙</a:t>
            </a:r>
            <a:r>
              <a:rPr lang="en-US" sz="2400" dirty="0"/>
              <a:t>pc</a:t>
            </a:r>
            <a:r>
              <a:rPr lang="en-US" sz="2400" baseline="30000" dirty="0"/>
              <a:t>−3</a:t>
            </a:r>
            <a:r>
              <a:rPr lang="en-US" sz="2400" dirty="0"/>
              <a:t>on the density of the central region, </a:t>
            </a:r>
            <a:r>
              <a:rPr lang="en-US" sz="2400" dirty="0">
                <a:solidFill>
                  <a:srgbClr val="7030A0"/>
                </a:solidFill>
              </a:rPr>
              <a:t>suggesting that it is most probably occupied by a massive black hole.</a:t>
            </a:r>
            <a:r>
              <a:rPr lang="en-US" sz="2400" dirty="0">
                <a:solidFill>
                  <a:srgbClr val="7030A0"/>
                </a:solidFill>
                <a:latin typeface="Arial" charset="0"/>
                <a:ea typeface="Arial" charset="0"/>
                <a:cs typeface="Arial" charset="0"/>
              </a:rPr>
              <a:t> </a:t>
            </a:r>
          </a:p>
        </p:txBody>
      </p:sp>
      <p:sp>
        <p:nvSpPr>
          <p:cNvPr id="6" name="TextBox 5">
            <a:extLst>
              <a:ext uri="{FF2B5EF4-FFF2-40B4-BE49-F238E27FC236}">
                <a16:creationId xmlns:a16="http://schemas.microsoft.com/office/drawing/2014/main" id="{2B3B3CBB-7143-5E4B-B5FB-2AD5CFD73171}"/>
              </a:ext>
            </a:extLst>
          </p:cNvPr>
          <p:cNvSpPr txBox="1"/>
          <p:nvPr/>
        </p:nvSpPr>
        <p:spPr>
          <a:xfrm>
            <a:off x="986946" y="806020"/>
            <a:ext cx="10268902" cy="461665"/>
          </a:xfrm>
          <a:prstGeom prst="rect">
            <a:avLst/>
          </a:prstGeom>
          <a:noFill/>
        </p:spPr>
        <p:txBody>
          <a:bodyPr wrap="square" rtlCol="0">
            <a:spAutoFit/>
          </a:bodyPr>
          <a:lstStyle/>
          <a:p>
            <a:pPr algn="ctr"/>
            <a:r>
              <a:rPr lang="en-US" sz="2400" i="1" dirty="0">
                <a:latin typeface="Arial" charset="0"/>
                <a:ea typeface="Arial" charset="0"/>
                <a:cs typeface="Arial" charset="0"/>
              </a:rPr>
              <a:t>Find the background, main message, results, and implication.</a:t>
            </a:r>
          </a:p>
        </p:txBody>
      </p:sp>
    </p:spTree>
    <p:extLst>
      <p:ext uri="{BB962C8B-B14F-4D97-AF65-F5344CB8AC3E}">
        <p14:creationId xmlns:p14="http://schemas.microsoft.com/office/powerpoint/2010/main" val="4290327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5049580" y="3980554"/>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a:xfrm>
            <a:off x="0" y="207041"/>
            <a:ext cx="12192000" cy="63296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Arial" charset="0"/>
                <a:ea typeface="Arial" charset="0"/>
                <a:cs typeface="Arial" charset="0"/>
              </a:rPr>
              <a:t>Research Paper Structure</a:t>
            </a:r>
          </a:p>
        </p:txBody>
      </p:sp>
      <p:grpSp>
        <p:nvGrpSpPr>
          <p:cNvPr id="2" name="Group 1"/>
          <p:cNvGrpSpPr/>
          <p:nvPr/>
        </p:nvGrpSpPr>
        <p:grpSpPr>
          <a:xfrm>
            <a:off x="3130544" y="1176383"/>
            <a:ext cx="4866539" cy="5055945"/>
            <a:chOff x="3130544" y="1176383"/>
            <a:chExt cx="4866539" cy="5055945"/>
          </a:xfrm>
        </p:grpSpPr>
        <p:sp>
          <p:nvSpPr>
            <p:cNvPr id="4" name="TextBox 3"/>
            <p:cNvSpPr txBox="1"/>
            <p:nvPr/>
          </p:nvSpPr>
          <p:spPr>
            <a:xfrm>
              <a:off x="5657634" y="3161311"/>
              <a:ext cx="1151277" cy="369332"/>
            </a:xfrm>
            <a:prstGeom prst="rect">
              <a:avLst/>
            </a:prstGeom>
            <a:noFill/>
          </p:spPr>
          <p:txBody>
            <a:bodyPr wrap="none" rtlCol="0">
              <a:spAutoFit/>
            </a:bodyPr>
            <a:lstStyle/>
            <a:p>
              <a:pPr algn="ctr"/>
              <a:r>
                <a:rPr lang="en-US" dirty="0"/>
                <a:t>METHODS</a:t>
              </a:r>
            </a:p>
          </p:txBody>
        </p:sp>
        <p:sp>
          <p:nvSpPr>
            <p:cNvPr id="5" name="TextBox 4"/>
            <p:cNvSpPr txBox="1"/>
            <p:nvPr/>
          </p:nvSpPr>
          <p:spPr>
            <a:xfrm>
              <a:off x="5635613" y="1176383"/>
              <a:ext cx="963662" cy="369332"/>
            </a:xfrm>
            <a:prstGeom prst="rect">
              <a:avLst/>
            </a:prstGeom>
            <a:noFill/>
          </p:spPr>
          <p:txBody>
            <a:bodyPr wrap="none" rtlCol="0">
              <a:spAutoFit/>
            </a:bodyPr>
            <a:lstStyle/>
            <a:p>
              <a:r>
                <a:rPr lang="en-US" dirty="0"/>
                <a:t>Abstract</a:t>
              </a:r>
            </a:p>
          </p:txBody>
        </p:sp>
        <p:sp>
          <p:nvSpPr>
            <p:cNvPr id="6" name="Rectangle 5"/>
            <p:cNvSpPr/>
            <p:nvPr/>
          </p:nvSpPr>
          <p:spPr>
            <a:xfrm>
              <a:off x="5198048" y="1176383"/>
              <a:ext cx="1838792" cy="348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65622" y="2680105"/>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664310" y="4374000"/>
              <a:ext cx="971163" cy="369332"/>
            </a:xfrm>
            <a:prstGeom prst="rect">
              <a:avLst/>
            </a:prstGeom>
            <a:noFill/>
          </p:spPr>
          <p:txBody>
            <a:bodyPr wrap="none" rtlCol="0">
              <a:spAutoFit/>
            </a:bodyPr>
            <a:lstStyle/>
            <a:p>
              <a:r>
                <a:rPr lang="en-US" dirty="0"/>
                <a:t>RESULTS</a:t>
              </a:r>
            </a:p>
          </p:txBody>
        </p:sp>
        <p:sp>
          <p:nvSpPr>
            <p:cNvPr id="9" name="Trapezoid 8"/>
            <p:cNvSpPr/>
            <p:nvPr/>
          </p:nvSpPr>
          <p:spPr>
            <a:xfrm flipV="1">
              <a:off x="4366374" y="1641547"/>
              <a:ext cx="3603812" cy="942154"/>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00435" y="1899177"/>
              <a:ext cx="1664687" cy="369332"/>
            </a:xfrm>
            <a:prstGeom prst="rect">
              <a:avLst/>
            </a:prstGeom>
            <a:noFill/>
          </p:spPr>
          <p:txBody>
            <a:bodyPr wrap="none" rtlCol="0">
              <a:spAutoFit/>
            </a:bodyPr>
            <a:lstStyle/>
            <a:p>
              <a:pPr algn="ctr"/>
              <a:r>
                <a:rPr lang="en-US"/>
                <a:t>INTRODUCTION</a:t>
              </a:r>
              <a:endParaRPr lang="en-US" dirty="0"/>
            </a:p>
          </p:txBody>
        </p:sp>
        <p:sp>
          <p:nvSpPr>
            <p:cNvPr id="11" name="Trapezoid 10"/>
            <p:cNvSpPr/>
            <p:nvPr/>
          </p:nvSpPr>
          <p:spPr>
            <a:xfrm>
              <a:off x="4393271" y="5290174"/>
              <a:ext cx="3603812" cy="942154"/>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502877" y="5536484"/>
              <a:ext cx="1385316" cy="369332"/>
            </a:xfrm>
            <a:prstGeom prst="rect">
              <a:avLst/>
            </a:prstGeom>
            <a:noFill/>
          </p:spPr>
          <p:txBody>
            <a:bodyPr wrap="none" rtlCol="0">
              <a:spAutoFit/>
            </a:bodyPr>
            <a:lstStyle/>
            <a:p>
              <a:pPr algn="ctr"/>
              <a:r>
                <a:rPr lang="en-US"/>
                <a:t>DISCUSSION </a:t>
              </a:r>
              <a:endParaRPr lang="en-US" dirty="0"/>
            </a:p>
          </p:txBody>
        </p:sp>
        <p:sp>
          <p:nvSpPr>
            <p:cNvPr id="13" name="Left Brace 12"/>
            <p:cNvSpPr/>
            <p:nvPr/>
          </p:nvSpPr>
          <p:spPr>
            <a:xfrm>
              <a:off x="4073528" y="2946401"/>
              <a:ext cx="876300" cy="1841500"/>
            </a:xfrm>
            <a:prstGeom prst="leftBrace">
              <a:avLst>
                <a:gd name="adj1" fmla="val 8333"/>
                <a:gd name="adj2" fmla="val 5145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Rectangle 13"/>
            <p:cNvSpPr/>
            <p:nvPr/>
          </p:nvSpPr>
          <p:spPr>
            <a:xfrm>
              <a:off x="3130544" y="3444577"/>
              <a:ext cx="859274" cy="923330"/>
            </a:xfrm>
            <a:prstGeom prst="rect">
              <a:avLst/>
            </a:prstGeom>
          </p:spPr>
          <p:txBody>
            <a:bodyPr wrap="none">
              <a:spAutoFit/>
            </a:bodyPr>
            <a:lstStyle/>
            <a:p>
              <a:r>
                <a:rPr lang="en-US" dirty="0"/>
                <a:t>central</a:t>
              </a:r>
            </a:p>
            <a:p>
              <a:r>
                <a:rPr lang="en-US" dirty="0"/>
                <a:t>report</a:t>
              </a:r>
            </a:p>
            <a:p>
              <a:r>
                <a:rPr lang="en-US" dirty="0"/>
                <a:t>section</a:t>
              </a:r>
            </a:p>
          </p:txBody>
        </p:sp>
        <p:sp>
          <p:nvSpPr>
            <p:cNvPr id="15" name="Rectangle 14"/>
            <p:cNvSpPr/>
            <p:nvPr/>
          </p:nvSpPr>
          <p:spPr>
            <a:xfrm>
              <a:off x="5057602" y="3972534"/>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3092178" y="582850"/>
            <a:ext cx="6156749" cy="461665"/>
          </a:xfrm>
          <a:prstGeom prst="rect">
            <a:avLst/>
          </a:prstGeom>
          <a:noFill/>
        </p:spPr>
        <p:txBody>
          <a:bodyPr wrap="square" rtlCol="0">
            <a:spAutoFit/>
          </a:bodyPr>
          <a:lstStyle/>
          <a:p>
            <a:pPr algn="ctr"/>
            <a:r>
              <a:rPr lang="en-US" sz="2400" dirty="0">
                <a:latin typeface="Arial" charset="0"/>
                <a:ea typeface="Arial" charset="0"/>
                <a:cs typeface="Arial" charset="0"/>
              </a:rPr>
              <a:t>What is the structure of a research article?</a:t>
            </a:r>
          </a:p>
        </p:txBody>
      </p:sp>
    </p:spTree>
    <p:extLst>
      <p:ext uri="{BB962C8B-B14F-4D97-AF65-F5344CB8AC3E}">
        <p14:creationId xmlns:p14="http://schemas.microsoft.com/office/powerpoint/2010/main" val="201010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25644" y="334929"/>
            <a:ext cx="10515600" cy="63296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a:latin typeface="Arial" charset="0"/>
                <a:ea typeface="Arial" charset="0"/>
                <a:cs typeface="Arial" charset="0"/>
              </a:rPr>
              <a:t>Research papers</a:t>
            </a:r>
            <a:endParaRPr lang="en-US" sz="2800" b="1" dirty="0">
              <a:latin typeface="Arial" charset="0"/>
              <a:ea typeface="Arial" charset="0"/>
              <a:cs typeface="Arial" charset="0"/>
            </a:endParaRPr>
          </a:p>
        </p:txBody>
      </p:sp>
      <p:sp>
        <p:nvSpPr>
          <p:cNvPr id="15" name="TextBox 14"/>
          <p:cNvSpPr txBox="1"/>
          <p:nvPr/>
        </p:nvSpPr>
        <p:spPr>
          <a:xfrm>
            <a:off x="787427" y="814573"/>
            <a:ext cx="10162053" cy="461665"/>
          </a:xfrm>
          <a:prstGeom prst="rect">
            <a:avLst/>
          </a:prstGeom>
          <a:noFill/>
        </p:spPr>
        <p:txBody>
          <a:bodyPr wrap="square" rtlCol="0">
            <a:spAutoFit/>
          </a:bodyPr>
          <a:lstStyle/>
          <a:p>
            <a:pPr algn="ctr"/>
            <a:r>
              <a:rPr lang="en-US" sz="2400" dirty="0">
                <a:latin typeface="Arial" charset="0"/>
                <a:ea typeface="Arial" charset="0"/>
                <a:cs typeface="Arial" charset="0"/>
              </a:rPr>
              <a:t>Are there other possible structures?   </a:t>
            </a:r>
          </a:p>
        </p:txBody>
      </p:sp>
      <p:grpSp>
        <p:nvGrpSpPr>
          <p:cNvPr id="3" name="Group 2"/>
          <p:cNvGrpSpPr/>
          <p:nvPr/>
        </p:nvGrpSpPr>
        <p:grpSpPr>
          <a:xfrm>
            <a:off x="2548103" y="1966076"/>
            <a:ext cx="2696083" cy="3668615"/>
            <a:chOff x="827584" y="1622458"/>
            <a:chExt cx="2696083" cy="3668615"/>
          </a:xfrm>
        </p:grpSpPr>
        <p:sp>
          <p:nvSpPr>
            <p:cNvPr id="5" name="Rectangle 4"/>
            <p:cNvSpPr/>
            <p:nvPr/>
          </p:nvSpPr>
          <p:spPr>
            <a:xfrm>
              <a:off x="1442450" y="1689599"/>
              <a:ext cx="1359439" cy="2574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apezoid 7"/>
            <p:cNvSpPr/>
            <p:nvPr/>
          </p:nvSpPr>
          <p:spPr>
            <a:xfrm flipV="1">
              <a:off x="827584" y="2069080"/>
              <a:ext cx="2664338" cy="696545"/>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apezoid 9"/>
            <p:cNvSpPr/>
            <p:nvPr/>
          </p:nvSpPr>
          <p:spPr>
            <a:xfrm>
              <a:off x="859329" y="3758442"/>
              <a:ext cx="2664338" cy="696545"/>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350476" y="2784296"/>
              <a:ext cx="1645634" cy="9078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356406" y="4532893"/>
              <a:ext cx="1645634" cy="5845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561458" y="4644742"/>
              <a:ext cx="1151276" cy="646331"/>
            </a:xfrm>
            <a:prstGeom prst="rect">
              <a:avLst/>
            </a:prstGeom>
            <a:noFill/>
          </p:spPr>
          <p:txBody>
            <a:bodyPr wrap="none" rtlCol="0">
              <a:spAutoFit/>
            </a:bodyPr>
            <a:lstStyle/>
            <a:p>
              <a:pPr algn="ctr"/>
              <a:r>
                <a:rPr lang="en-US" dirty="0"/>
                <a:t>METHODS</a:t>
              </a:r>
            </a:p>
            <a:p>
              <a:pPr algn="ctr"/>
              <a:endParaRPr lang="en-US" dirty="0"/>
            </a:p>
          </p:txBody>
        </p:sp>
        <p:sp>
          <p:nvSpPr>
            <p:cNvPr id="36" name="TextBox 35"/>
            <p:cNvSpPr txBox="1"/>
            <p:nvPr/>
          </p:nvSpPr>
          <p:spPr>
            <a:xfrm>
              <a:off x="1694194" y="1622458"/>
              <a:ext cx="963662" cy="369332"/>
            </a:xfrm>
            <a:prstGeom prst="rect">
              <a:avLst/>
            </a:prstGeom>
            <a:noFill/>
          </p:spPr>
          <p:txBody>
            <a:bodyPr wrap="none" rtlCol="0">
              <a:spAutoFit/>
            </a:bodyPr>
            <a:lstStyle/>
            <a:p>
              <a:r>
                <a:rPr lang="en-US" dirty="0"/>
                <a:t>Abstract</a:t>
              </a:r>
            </a:p>
          </p:txBody>
        </p:sp>
        <p:sp>
          <p:nvSpPr>
            <p:cNvPr id="38" name="TextBox 37"/>
            <p:cNvSpPr txBox="1"/>
            <p:nvPr/>
          </p:nvSpPr>
          <p:spPr>
            <a:xfrm>
              <a:off x="1359016" y="2216916"/>
              <a:ext cx="1664687" cy="369332"/>
            </a:xfrm>
            <a:prstGeom prst="rect">
              <a:avLst/>
            </a:prstGeom>
            <a:noFill/>
          </p:spPr>
          <p:txBody>
            <a:bodyPr wrap="none" rtlCol="0">
              <a:spAutoFit/>
            </a:bodyPr>
            <a:lstStyle/>
            <a:p>
              <a:pPr algn="ctr"/>
              <a:r>
                <a:rPr lang="en-US" dirty="0"/>
                <a:t>INTRODUCTION</a:t>
              </a:r>
            </a:p>
          </p:txBody>
        </p:sp>
        <p:sp>
          <p:nvSpPr>
            <p:cNvPr id="41" name="TextBox 40"/>
            <p:cNvSpPr txBox="1"/>
            <p:nvPr/>
          </p:nvSpPr>
          <p:spPr>
            <a:xfrm>
              <a:off x="1416573" y="3934871"/>
              <a:ext cx="1385316" cy="369332"/>
            </a:xfrm>
            <a:prstGeom prst="rect">
              <a:avLst/>
            </a:prstGeom>
            <a:noFill/>
          </p:spPr>
          <p:txBody>
            <a:bodyPr wrap="none" rtlCol="0">
              <a:spAutoFit/>
            </a:bodyPr>
            <a:lstStyle/>
            <a:p>
              <a:pPr algn="ctr"/>
              <a:r>
                <a:rPr lang="en-US" dirty="0"/>
                <a:t>DISCUSSION</a:t>
              </a:r>
            </a:p>
          </p:txBody>
        </p:sp>
        <p:sp>
          <p:nvSpPr>
            <p:cNvPr id="43" name="TextBox 42"/>
            <p:cNvSpPr txBox="1"/>
            <p:nvPr/>
          </p:nvSpPr>
          <p:spPr>
            <a:xfrm>
              <a:off x="1789217" y="3027040"/>
              <a:ext cx="852413" cy="369332"/>
            </a:xfrm>
            <a:prstGeom prst="rect">
              <a:avLst/>
            </a:prstGeom>
            <a:noFill/>
          </p:spPr>
          <p:txBody>
            <a:bodyPr wrap="none" rtlCol="0">
              <a:spAutoFit/>
            </a:bodyPr>
            <a:lstStyle/>
            <a:p>
              <a:pPr algn="ctr"/>
              <a:r>
                <a:rPr lang="en-US" dirty="0"/>
                <a:t>Results</a:t>
              </a:r>
            </a:p>
          </p:txBody>
        </p:sp>
      </p:grpSp>
      <p:sp>
        <p:nvSpPr>
          <p:cNvPr id="62" name="TextBox 61"/>
          <p:cNvSpPr txBox="1"/>
          <p:nvPr/>
        </p:nvSpPr>
        <p:spPr>
          <a:xfrm>
            <a:off x="802417" y="6022874"/>
            <a:ext cx="10162053" cy="461665"/>
          </a:xfrm>
          <a:prstGeom prst="rect">
            <a:avLst/>
          </a:prstGeom>
          <a:noFill/>
        </p:spPr>
        <p:txBody>
          <a:bodyPr wrap="square" rtlCol="0">
            <a:spAutoFit/>
          </a:bodyPr>
          <a:lstStyle/>
          <a:p>
            <a:pPr algn="ctr"/>
            <a:r>
              <a:rPr lang="en-US" sz="2400" dirty="0">
                <a:latin typeface="Arial" charset="0"/>
                <a:ea typeface="Arial" charset="0"/>
                <a:cs typeface="Arial" charset="0"/>
              </a:rPr>
              <a:t>What journals have these structures?</a:t>
            </a:r>
          </a:p>
        </p:txBody>
      </p:sp>
      <p:grpSp>
        <p:nvGrpSpPr>
          <p:cNvPr id="67" name="Group 66">
            <a:extLst>
              <a:ext uri="{FF2B5EF4-FFF2-40B4-BE49-F238E27FC236}">
                <a16:creationId xmlns:a16="http://schemas.microsoft.com/office/drawing/2014/main" id="{F984C615-EB0A-6B43-8C6B-E3F238417BB9}"/>
              </a:ext>
            </a:extLst>
          </p:cNvPr>
          <p:cNvGrpSpPr/>
          <p:nvPr/>
        </p:nvGrpSpPr>
        <p:grpSpPr>
          <a:xfrm>
            <a:off x="6072175" y="2006182"/>
            <a:ext cx="3333511" cy="3764867"/>
            <a:chOff x="4351656" y="1662564"/>
            <a:chExt cx="3333511" cy="3764867"/>
          </a:xfrm>
        </p:grpSpPr>
        <p:grpSp>
          <p:nvGrpSpPr>
            <p:cNvPr id="68" name="Group 67">
              <a:extLst>
                <a:ext uri="{FF2B5EF4-FFF2-40B4-BE49-F238E27FC236}">
                  <a16:creationId xmlns:a16="http://schemas.microsoft.com/office/drawing/2014/main" id="{314C78D0-B255-F94B-B294-59A648055082}"/>
                </a:ext>
              </a:extLst>
            </p:cNvPr>
            <p:cNvGrpSpPr/>
            <p:nvPr/>
          </p:nvGrpSpPr>
          <p:grpSpPr>
            <a:xfrm>
              <a:off x="4351656" y="1737758"/>
              <a:ext cx="3333511" cy="3524054"/>
              <a:chOff x="4351656" y="1737758"/>
              <a:chExt cx="3333511" cy="3524054"/>
            </a:xfrm>
          </p:grpSpPr>
          <p:sp>
            <p:nvSpPr>
              <p:cNvPr id="79" name="Rectangle 78">
                <a:extLst>
                  <a:ext uri="{FF2B5EF4-FFF2-40B4-BE49-F238E27FC236}">
                    <a16:creationId xmlns:a16="http://schemas.microsoft.com/office/drawing/2014/main" id="{63CA1FF1-33C2-5A42-91DE-01908D5FC271}"/>
                  </a:ext>
                </a:extLst>
              </p:cNvPr>
              <p:cNvSpPr/>
              <p:nvPr/>
            </p:nvSpPr>
            <p:spPr>
              <a:xfrm>
                <a:off x="5359022" y="1737758"/>
                <a:ext cx="1194490" cy="22620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197544C8-4DAE-4A4A-9128-7301CE43E404}"/>
                  </a:ext>
                </a:extLst>
              </p:cNvPr>
              <p:cNvSpPr/>
              <p:nvPr/>
            </p:nvSpPr>
            <p:spPr>
              <a:xfrm>
                <a:off x="5272998" y="2714584"/>
                <a:ext cx="1445959" cy="7976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Trapezoid 80">
                <a:extLst>
                  <a:ext uri="{FF2B5EF4-FFF2-40B4-BE49-F238E27FC236}">
                    <a16:creationId xmlns:a16="http://schemas.microsoft.com/office/drawing/2014/main" id="{4BDA0263-E9C9-C847-A89C-F030087B3AD4}"/>
                  </a:ext>
                </a:extLst>
              </p:cNvPr>
              <p:cNvSpPr/>
              <p:nvPr/>
            </p:nvSpPr>
            <p:spPr>
              <a:xfrm flipV="1">
                <a:off x="4808340" y="2039931"/>
                <a:ext cx="2341057" cy="612029"/>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2" name="Group 81">
                <a:extLst>
                  <a:ext uri="{FF2B5EF4-FFF2-40B4-BE49-F238E27FC236}">
                    <a16:creationId xmlns:a16="http://schemas.microsoft.com/office/drawing/2014/main" id="{9D82CCED-8094-1849-9A45-5225CBC2E655}"/>
                  </a:ext>
                </a:extLst>
              </p:cNvPr>
              <p:cNvGrpSpPr/>
              <p:nvPr/>
            </p:nvGrpSpPr>
            <p:grpSpPr>
              <a:xfrm>
                <a:off x="4351656" y="3767786"/>
                <a:ext cx="3333511" cy="660361"/>
                <a:chOff x="3132454" y="4020663"/>
                <a:chExt cx="6709374" cy="1329112"/>
              </a:xfrm>
            </p:grpSpPr>
            <p:grpSp>
              <p:nvGrpSpPr>
                <p:cNvPr id="84" name="Group 83">
                  <a:extLst>
                    <a:ext uri="{FF2B5EF4-FFF2-40B4-BE49-F238E27FC236}">
                      <a16:creationId xmlns:a16="http://schemas.microsoft.com/office/drawing/2014/main" id="{75E3F71E-E2A3-BF4D-88D3-D5C1C44AA6F4}"/>
                    </a:ext>
                  </a:extLst>
                </p:cNvPr>
                <p:cNvGrpSpPr/>
                <p:nvPr/>
              </p:nvGrpSpPr>
              <p:grpSpPr>
                <a:xfrm>
                  <a:off x="3132454" y="4020663"/>
                  <a:ext cx="2081228" cy="1305048"/>
                  <a:chOff x="7351530" y="3828157"/>
                  <a:chExt cx="3603812" cy="2259794"/>
                </a:xfrm>
              </p:grpSpPr>
              <p:sp>
                <p:nvSpPr>
                  <p:cNvPr id="91" name="Trapezoid 90">
                    <a:extLst>
                      <a:ext uri="{FF2B5EF4-FFF2-40B4-BE49-F238E27FC236}">
                        <a16:creationId xmlns:a16="http://schemas.microsoft.com/office/drawing/2014/main" id="{830B44DA-E2AB-9C45-9305-1DA99681A1F2}"/>
                      </a:ext>
                    </a:extLst>
                  </p:cNvPr>
                  <p:cNvSpPr/>
                  <p:nvPr/>
                </p:nvSpPr>
                <p:spPr>
                  <a:xfrm>
                    <a:off x="7351530" y="5145797"/>
                    <a:ext cx="3603812" cy="942154"/>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9F9EA933-E74A-9D45-9AD1-A7BBB109D557}"/>
                      </a:ext>
                    </a:extLst>
                  </p:cNvPr>
                  <p:cNvSpPr/>
                  <p:nvPr/>
                </p:nvSpPr>
                <p:spPr>
                  <a:xfrm>
                    <a:off x="7983776" y="3828157"/>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84">
                  <a:extLst>
                    <a:ext uri="{FF2B5EF4-FFF2-40B4-BE49-F238E27FC236}">
                      <a16:creationId xmlns:a16="http://schemas.microsoft.com/office/drawing/2014/main" id="{217D58CA-DC1A-3B43-BE2D-20DFC3B5F2D3}"/>
                    </a:ext>
                  </a:extLst>
                </p:cNvPr>
                <p:cNvGrpSpPr/>
                <p:nvPr/>
              </p:nvGrpSpPr>
              <p:grpSpPr>
                <a:xfrm>
                  <a:off x="5482623" y="4044727"/>
                  <a:ext cx="2081228" cy="1305048"/>
                  <a:chOff x="7351530" y="3828157"/>
                  <a:chExt cx="3603812" cy="2259794"/>
                </a:xfrm>
              </p:grpSpPr>
              <p:sp>
                <p:nvSpPr>
                  <p:cNvPr id="89" name="Trapezoid 88">
                    <a:extLst>
                      <a:ext uri="{FF2B5EF4-FFF2-40B4-BE49-F238E27FC236}">
                        <a16:creationId xmlns:a16="http://schemas.microsoft.com/office/drawing/2014/main" id="{1E750749-4E33-4349-AAC9-1B545C4883FC}"/>
                      </a:ext>
                    </a:extLst>
                  </p:cNvPr>
                  <p:cNvSpPr/>
                  <p:nvPr/>
                </p:nvSpPr>
                <p:spPr>
                  <a:xfrm>
                    <a:off x="7351530" y="5145797"/>
                    <a:ext cx="3603812" cy="942154"/>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EDB0A207-446A-AD46-97DF-EB80F9CBE3BA}"/>
                      </a:ext>
                    </a:extLst>
                  </p:cNvPr>
                  <p:cNvSpPr/>
                  <p:nvPr/>
                </p:nvSpPr>
                <p:spPr>
                  <a:xfrm>
                    <a:off x="7983776" y="3828157"/>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6" name="Group 85">
                  <a:extLst>
                    <a:ext uri="{FF2B5EF4-FFF2-40B4-BE49-F238E27FC236}">
                      <a16:creationId xmlns:a16="http://schemas.microsoft.com/office/drawing/2014/main" id="{2603497D-A976-AD4C-8490-4EFCC425E4C1}"/>
                    </a:ext>
                  </a:extLst>
                </p:cNvPr>
                <p:cNvGrpSpPr/>
                <p:nvPr/>
              </p:nvGrpSpPr>
              <p:grpSpPr>
                <a:xfrm>
                  <a:off x="7760600" y="4028685"/>
                  <a:ext cx="2081228" cy="1305048"/>
                  <a:chOff x="7351530" y="3828157"/>
                  <a:chExt cx="3603812" cy="2259794"/>
                </a:xfrm>
              </p:grpSpPr>
              <p:sp>
                <p:nvSpPr>
                  <p:cNvPr id="87" name="Trapezoid 86">
                    <a:extLst>
                      <a:ext uri="{FF2B5EF4-FFF2-40B4-BE49-F238E27FC236}">
                        <a16:creationId xmlns:a16="http://schemas.microsoft.com/office/drawing/2014/main" id="{2FB3282D-C1AE-6C47-B76D-B4F6EA454ADE}"/>
                      </a:ext>
                    </a:extLst>
                  </p:cNvPr>
                  <p:cNvSpPr/>
                  <p:nvPr/>
                </p:nvSpPr>
                <p:spPr>
                  <a:xfrm>
                    <a:off x="7351530" y="5145797"/>
                    <a:ext cx="3603812" cy="942154"/>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3F95AA7A-7EB7-1549-9CE1-C49319A4412C}"/>
                      </a:ext>
                    </a:extLst>
                  </p:cNvPr>
                  <p:cNvSpPr/>
                  <p:nvPr/>
                </p:nvSpPr>
                <p:spPr>
                  <a:xfrm>
                    <a:off x="7983776" y="3828157"/>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83" name="Trapezoid 82">
                <a:extLst>
                  <a:ext uri="{FF2B5EF4-FFF2-40B4-BE49-F238E27FC236}">
                    <a16:creationId xmlns:a16="http://schemas.microsoft.com/office/drawing/2014/main" id="{582001A7-D839-4B4B-A734-FBCDBD2DD05E}"/>
                  </a:ext>
                </a:extLst>
              </p:cNvPr>
              <p:cNvSpPr/>
              <p:nvPr/>
            </p:nvSpPr>
            <p:spPr>
              <a:xfrm>
                <a:off x="4804973" y="4649783"/>
                <a:ext cx="2341057" cy="612029"/>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9CC491E6-B421-BC46-AD49-45F1D3F8852C}"/>
                </a:ext>
              </a:extLst>
            </p:cNvPr>
            <p:cNvSpPr txBox="1"/>
            <p:nvPr/>
          </p:nvSpPr>
          <p:spPr>
            <a:xfrm>
              <a:off x="5246372" y="2791111"/>
              <a:ext cx="1472585" cy="646331"/>
            </a:xfrm>
            <a:prstGeom prst="rect">
              <a:avLst/>
            </a:prstGeom>
            <a:noFill/>
          </p:spPr>
          <p:txBody>
            <a:bodyPr wrap="square" rtlCol="0">
              <a:spAutoFit/>
            </a:bodyPr>
            <a:lstStyle/>
            <a:p>
              <a:pPr algn="ctr"/>
              <a:r>
                <a:rPr lang="en-US" dirty="0"/>
                <a:t>Theory / Observation</a:t>
              </a:r>
            </a:p>
          </p:txBody>
        </p:sp>
        <p:sp>
          <p:nvSpPr>
            <p:cNvPr id="70" name="TextBox 69">
              <a:extLst>
                <a:ext uri="{FF2B5EF4-FFF2-40B4-BE49-F238E27FC236}">
                  <a16:creationId xmlns:a16="http://schemas.microsoft.com/office/drawing/2014/main" id="{3D4B3F4C-9471-2D4F-8CAC-53C0CF2E512B}"/>
                </a:ext>
              </a:extLst>
            </p:cNvPr>
            <p:cNvSpPr txBox="1"/>
            <p:nvPr/>
          </p:nvSpPr>
          <p:spPr>
            <a:xfrm>
              <a:off x="4426550" y="3757652"/>
              <a:ext cx="839588" cy="307777"/>
            </a:xfrm>
            <a:prstGeom prst="rect">
              <a:avLst/>
            </a:prstGeom>
            <a:noFill/>
          </p:spPr>
          <p:txBody>
            <a:bodyPr wrap="square" rtlCol="0">
              <a:spAutoFit/>
            </a:bodyPr>
            <a:lstStyle/>
            <a:p>
              <a:pPr algn="ctr"/>
              <a:r>
                <a:rPr lang="en-US" sz="1400" dirty="0"/>
                <a:t>Results</a:t>
              </a:r>
            </a:p>
          </p:txBody>
        </p:sp>
        <p:sp>
          <p:nvSpPr>
            <p:cNvPr id="71" name="TextBox 70">
              <a:extLst>
                <a:ext uri="{FF2B5EF4-FFF2-40B4-BE49-F238E27FC236}">
                  <a16:creationId xmlns:a16="http://schemas.microsoft.com/office/drawing/2014/main" id="{C104E361-EC09-354D-8501-081EBDC29FDE}"/>
                </a:ext>
              </a:extLst>
            </p:cNvPr>
            <p:cNvSpPr txBox="1"/>
            <p:nvPr/>
          </p:nvSpPr>
          <p:spPr>
            <a:xfrm>
              <a:off x="4506618" y="4151439"/>
              <a:ext cx="739754" cy="276999"/>
            </a:xfrm>
            <a:prstGeom prst="rect">
              <a:avLst/>
            </a:prstGeom>
            <a:noFill/>
          </p:spPr>
          <p:txBody>
            <a:bodyPr wrap="none" rtlCol="0">
              <a:spAutoFit/>
            </a:bodyPr>
            <a:lstStyle/>
            <a:p>
              <a:pPr algn="ctr"/>
              <a:r>
                <a:rPr lang="en-US" sz="1200" dirty="0"/>
                <a:t>Interpret</a:t>
              </a:r>
            </a:p>
          </p:txBody>
        </p:sp>
        <p:sp>
          <p:nvSpPr>
            <p:cNvPr id="72" name="TextBox 71">
              <a:extLst>
                <a:ext uri="{FF2B5EF4-FFF2-40B4-BE49-F238E27FC236}">
                  <a16:creationId xmlns:a16="http://schemas.microsoft.com/office/drawing/2014/main" id="{9AB0B54E-8247-DC4C-9490-5D5D09609BBA}"/>
                </a:ext>
              </a:extLst>
            </p:cNvPr>
            <p:cNvSpPr txBox="1"/>
            <p:nvPr/>
          </p:nvSpPr>
          <p:spPr>
            <a:xfrm>
              <a:off x="5589601" y="3765674"/>
              <a:ext cx="839588" cy="307777"/>
            </a:xfrm>
            <a:prstGeom prst="rect">
              <a:avLst/>
            </a:prstGeom>
            <a:noFill/>
          </p:spPr>
          <p:txBody>
            <a:bodyPr wrap="square" rtlCol="0">
              <a:spAutoFit/>
            </a:bodyPr>
            <a:lstStyle/>
            <a:p>
              <a:pPr algn="ctr"/>
              <a:r>
                <a:rPr lang="en-US" sz="1400" dirty="0"/>
                <a:t>Results</a:t>
              </a:r>
            </a:p>
          </p:txBody>
        </p:sp>
        <p:sp>
          <p:nvSpPr>
            <p:cNvPr id="73" name="TextBox 72">
              <a:extLst>
                <a:ext uri="{FF2B5EF4-FFF2-40B4-BE49-F238E27FC236}">
                  <a16:creationId xmlns:a16="http://schemas.microsoft.com/office/drawing/2014/main" id="{0BCDF6F9-69EE-8847-957A-A5234ED104E5}"/>
                </a:ext>
              </a:extLst>
            </p:cNvPr>
            <p:cNvSpPr txBox="1"/>
            <p:nvPr/>
          </p:nvSpPr>
          <p:spPr>
            <a:xfrm>
              <a:off x="5669672" y="4159461"/>
              <a:ext cx="739754" cy="276999"/>
            </a:xfrm>
            <a:prstGeom prst="rect">
              <a:avLst/>
            </a:prstGeom>
            <a:noFill/>
          </p:spPr>
          <p:txBody>
            <a:bodyPr wrap="none" rtlCol="0">
              <a:spAutoFit/>
            </a:bodyPr>
            <a:lstStyle/>
            <a:p>
              <a:pPr algn="ctr"/>
              <a:r>
                <a:rPr lang="en-US" sz="1200" dirty="0"/>
                <a:t>Interpret</a:t>
              </a:r>
            </a:p>
          </p:txBody>
        </p:sp>
        <p:sp>
          <p:nvSpPr>
            <p:cNvPr id="74" name="TextBox 73">
              <a:extLst>
                <a:ext uri="{FF2B5EF4-FFF2-40B4-BE49-F238E27FC236}">
                  <a16:creationId xmlns:a16="http://schemas.microsoft.com/office/drawing/2014/main" id="{35BFDC33-93BB-3F48-A0B2-194814529A09}"/>
                </a:ext>
              </a:extLst>
            </p:cNvPr>
            <p:cNvSpPr txBox="1"/>
            <p:nvPr/>
          </p:nvSpPr>
          <p:spPr>
            <a:xfrm>
              <a:off x="6744636" y="3765674"/>
              <a:ext cx="839588" cy="307777"/>
            </a:xfrm>
            <a:prstGeom prst="rect">
              <a:avLst/>
            </a:prstGeom>
            <a:noFill/>
          </p:spPr>
          <p:txBody>
            <a:bodyPr wrap="square" rtlCol="0">
              <a:spAutoFit/>
            </a:bodyPr>
            <a:lstStyle/>
            <a:p>
              <a:pPr algn="ctr"/>
              <a:r>
                <a:rPr lang="en-US" sz="1400" dirty="0"/>
                <a:t>Results</a:t>
              </a:r>
            </a:p>
          </p:txBody>
        </p:sp>
        <p:sp>
          <p:nvSpPr>
            <p:cNvPr id="75" name="TextBox 74">
              <a:extLst>
                <a:ext uri="{FF2B5EF4-FFF2-40B4-BE49-F238E27FC236}">
                  <a16:creationId xmlns:a16="http://schemas.microsoft.com/office/drawing/2014/main" id="{DB699E24-71AE-234D-B07C-12F4B8E7A843}"/>
                </a:ext>
              </a:extLst>
            </p:cNvPr>
            <p:cNvSpPr txBox="1"/>
            <p:nvPr/>
          </p:nvSpPr>
          <p:spPr>
            <a:xfrm>
              <a:off x="6824705" y="4159461"/>
              <a:ext cx="739754" cy="276999"/>
            </a:xfrm>
            <a:prstGeom prst="rect">
              <a:avLst/>
            </a:prstGeom>
            <a:noFill/>
          </p:spPr>
          <p:txBody>
            <a:bodyPr wrap="none" rtlCol="0">
              <a:spAutoFit/>
            </a:bodyPr>
            <a:lstStyle/>
            <a:p>
              <a:pPr algn="ctr"/>
              <a:r>
                <a:rPr lang="en-US" sz="1200" dirty="0"/>
                <a:t>Interpret</a:t>
              </a:r>
            </a:p>
          </p:txBody>
        </p:sp>
        <p:sp>
          <p:nvSpPr>
            <p:cNvPr id="76" name="TextBox 75">
              <a:extLst>
                <a:ext uri="{FF2B5EF4-FFF2-40B4-BE49-F238E27FC236}">
                  <a16:creationId xmlns:a16="http://schemas.microsoft.com/office/drawing/2014/main" id="{A03DE851-07AF-6C40-B9A8-0E23A1089D66}"/>
                </a:ext>
              </a:extLst>
            </p:cNvPr>
            <p:cNvSpPr txBox="1"/>
            <p:nvPr/>
          </p:nvSpPr>
          <p:spPr>
            <a:xfrm>
              <a:off x="5373888" y="4781100"/>
              <a:ext cx="1210589" cy="646331"/>
            </a:xfrm>
            <a:prstGeom prst="rect">
              <a:avLst/>
            </a:prstGeom>
            <a:noFill/>
          </p:spPr>
          <p:txBody>
            <a:bodyPr wrap="none" rtlCol="0">
              <a:spAutoFit/>
            </a:bodyPr>
            <a:lstStyle/>
            <a:p>
              <a:pPr algn="ctr"/>
              <a:r>
                <a:rPr lang="en-US" dirty="0"/>
                <a:t>Conclusion</a:t>
              </a:r>
            </a:p>
            <a:p>
              <a:pPr algn="ctr"/>
              <a:endParaRPr lang="en-US" dirty="0"/>
            </a:p>
          </p:txBody>
        </p:sp>
        <p:sp>
          <p:nvSpPr>
            <p:cNvPr id="77" name="TextBox 76">
              <a:extLst>
                <a:ext uri="{FF2B5EF4-FFF2-40B4-BE49-F238E27FC236}">
                  <a16:creationId xmlns:a16="http://schemas.microsoft.com/office/drawing/2014/main" id="{3694545B-DC62-FE42-92F0-A25935BEF866}"/>
                </a:ext>
              </a:extLst>
            </p:cNvPr>
            <p:cNvSpPr txBox="1"/>
            <p:nvPr/>
          </p:nvSpPr>
          <p:spPr>
            <a:xfrm>
              <a:off x="5472110" y="1662564"/>
              <a:ext cx="963662" cy="369332"/>
            </a:xfrm>
            <a:prstGeom prst="rect">
              <a:avLst/>
            </a:prstGeom>
            <a:noFill/>
          </p:spPr>
          <p:txBody>
            <a:bodyPr wrap="none" rtlCol="0">
              <a:spAutoFit/>
            </a:bodyPr>
            <a:lstStyle/>
            <a:p>
              <a:r>
                <a:rPr lang="en-US" dirty="0"/>
                <a:t>Abstract</a:t>
              </a:r>
            </a:p>
          </p:txBody>
        </p:sp>
        <p:sp>
          <p:nvSpPr>
            <p:cNvPr id="78" name="TextBox 77">
              <a:extLst>
                <a:ext uri="{FF2B5EF4-FFF2-40B4-BE49-F238E27FC236}">
                  <a16:creationId xmlns:a16="http://schemas.microsoft.com/office/drawing/2014/main" id="{6B6253B8-E32B-E742-B23B-0CFEBBD88A33}"/>
                </a:ext>
              </a:extLst>
            </p:cNvPr>
            <p:cNvSpPr txBox="1"/>
            <p:nvPr/>
          </p:nvSpPr>
          <p:spPr>
            <a:xfrm>
              <a:off x="5152974" y="2144728"/>
              <a:ext cx="1664687" cy="369332"/>
            </a:xfrm>
            <a:prstGeom prst="rect">
              <a:avLst/>
            </a:prstGeom>
            <a:noFill/>
          </p:spPr>
          <p:txBody>
            <a:bodyPr wrap="none" rtlCol="0">
              <a:spAutoFit/>
            </a:bodyPr>
            <a:lstStyle/>
            <a:p>
              <a:pPr algn="ctr"/>
              <a:r>
                <a:rPr lang="en-US" dirty="0"/>
                <a:t>INTRODUCTION</a:t>
              </a:r>
            </a:p>
          </p:txBody>
        </p:sp>
      </p:grpSp>
    </p:spTree>
    <p:extLst>
      <p:ext uri="{BB962C8B-B14F-4D97-AF65-F5344CB8AC3E}">
        <p14:creationId xmlns:p14="http://schemas.microsoft.com/office/powerpoint/2010/main" val="1807004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68480" y="290614"/>
            <a:ext cx="8285019" cy="584775"/>
          </a:xfrm>
          <a:prstGeom prst="rect">
            <a:avLst/>
          </a:prstGeom>
          <a:noFill/>
        </p:spPr>
        <p:txBody>
          <a:bodyPr wrap="square" rtlCol="0">
            <a:spAutoFit/>
          </a:bodyPr>
          <a:lstStyle/>
          <a:p>
            <a:pPr algn="ctr"/>
            <a:r>
              <a:rPr lang="en-US" sz="3200" b="1" dirty="0">
                <a:latin typeface="Arial" charset="0"/>
                <a:ea typeface="Arial" charset="0"/>
                <a:cs typeface="Arial" charset="0"/>
              </a:rPr>
              <a:t>What are you reading (research articles)?</a:t>
            </a:r>
          </a:p>
        </p:txBody>
      </p:sp>
      <p:pic>
        <p:nvPicPr>
          <p:cNvPr id="3" name="Picture 2">
            <a:extLst>
              <a:ext uri="{FF2B5EF4-FFF2-40B4-BE49-F238E27FC236}">
                <a16:creationId xmlns:a16="http://schemas.microsoft.com/office/drawing/2014/main" id="{D8D9221C-C54D-F349-919F-ADD8AACAAD42}"/>
              </a:ext>
            </a:extLst>
          </p:cNvPr>
          <p:cNvPicPr>
            <a:picLocks noChangeAspect="1"/>
          </p:cNvPicPr>
          <p:nvPr/>
        </p:nvPicPr>
        <p:blipFill>
          <a:blip r:embed="rId2"/>
          <a:stretch>
            <a:fillRect/>
          </a:stretch>
        </p:blipFill>
        <p:spPr>
          <a:xfrm>
            <a:off x="3831265" y="875389"/>
            <a:ext cx="4534263" cy="5020077"/>
          </a:xfrm>
          <a:prstGeom prst="rect">
            <a:avLst/>
          </a:prstGeom>
        </p:spPr>
      </p:pic>
      <p:sp>
        <p:nvSpPr>
          <p:cNvPr id="7" name="TextBox 6">
            <a:extLst>
              <a:ext uri="{FF2B5EF4-FFF2-40B4-BE49-F238E27FC236}">
                <a16:creationId xmlns:a16="http://schemas.microsoft.com/office/drawing/2014/main" id="{BA72CDF3-B91F-3148-8B2A-2AAECF78F8B4}"/>
              </a:ext>
            </a:extLst>
          </p:cNvPr>
          <p:cNvSpPr txBox="1"/>
          <p:nvPr/>
        </p:nvSpPr>
        <p:spPr>
          <a:xfrm>
            <a:off x="544269" y="6018576"/>
            <a:ext cx="11059298" cy="461665"/>
          </a:xfrm>
          <a:prstGeom prst="rect">
            <a:avLst/>
          </a:prstGeom>
          <a:noFill/>
        </p:spPr>
        <p:txBody>
          <a:bodyPr wrap="square" rtlCol="0">
            <a:spAutoFit/>
          </a:bodyPr>
          <a:lstStyle/>
          <a:p>
            <a:pPr algn="ctr"/>
            <a:r>
              <a:rPr lang="en-US" sz="2400" dirty="0">
                <a:latin typeface="Arial" charset="0"/>
                <a:ea typeface="Arial" charset="0"/>
                <a:cs typeface="Arial" charset="0"/>
              </a:rPr>
              <a:t>Describe the most recent research article you’ve read to the person next to you.</a:t>
            </a:r>
          </a:p>
        </p:txBody>
      </p:sp>
    </p:spTree>
    <p:extLst>
      <p:ext uri="{BB962C8B-B14F-4D97-AF65-F5344CB8AC3E}">
        <p14:creationId xmlns:p14="http://schemas.microsoft.com/office/powerpoint/2010/main" val="243776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5049580" y="4227690"/>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a:xfrm>
            <a:off x="0" y="207041"/>
            <a:ext cx="12192000" cy="63296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Arial" charset="0"/>
                <a:ea typeface="Arial" charset="0"/>
                <a:cs typeface="Arial" charset="0"/>
              </a:rPr>
              <a:t>Research Paper Structure</a:t>
            </a:r>
          </a:p>
        </p:txBody>
      </p:sp>
      <p:grpSp>
        <p:nvGrpSpPr>
          <p:cNvPr id="2" name="Group 1"/>
          <p:cNvGrpSpPr/>
          <p:nvPr/>
        </p:nvGrpSpPr>
        <p:grpSpPr>
          <a:xfrm>
            <a:off x="3130544" y="1423519"/>
            <a:ext cx="4866539" cy="5055945"/>
            <a:chOff x="3130544" y="1176383"/>
            <a:chExt cx="4866539" cy="5055945"/>
          </a:xfrm>
        </p:grpSpPr>
        <p:sp>
          <p:nvSpPr>
            <p:cNvPr id="4" name="TextBox 3"/>
            <p:cNvSpPr txBox="1"/>
            <p:nvPr/>
          </p:nvSpPr>
          <p:spPr>
            <a:xfrm>
              <a:off x="5657634" y="3161311"/>
              <a:ext cx="1151277" cy="369332"/>
            </a:xfrm>
            <a:prstGeom prst="rect">
              <a:avLst/>
            </a:prstGeom>
            <a:noFill/>
          </p:spPr>
          <p:txBody>
            <a:bodyPr wrap="none" rtlCol="0">
              <a:spAutoFit/>
            </a:bodyPr>
            <a:lstStyle/>
            <a:p>
              <a:pPr algn="ctr"/>
              <a:r>
                <a:rPr lang="en-US"/>
                <a:t>METHODS</a:t>
              </a:r>
              <a:endParaRPr lang="en-US" dirty="0"/>
            </a:p>
          </p:txBody>
        </p:sp>
        <p:sp>
          <p:nvSpPr>
            <p:cNvPr id="5" name="TextBox 4"/>
            <p:cNvSpPr txBox="1"/>
            <p:nvPr/>
          </p:nvSpPr>
          <p:spPr>
            <a:xfrm>
              <a:off x="5635613" y="1176383"/>
              <a:ext cx="963662" cy="369332"/>
            </a:xfrm>
            <a:prstGeom prst="rect">
              <a:avLst/>
            </a:prstGeom>
            <a:noFill/>
          </p:spPr>
          <p:txBody>
            <a:bodyPr wrap="none" rtlCol="0">
              <a:spAutoFit/>
            </a:bodyPr>
            <a:lstStyle/>
            <a:p>
              <a:r>
                <a:rPr lang="en-US" dirty="0"/>
                <a:t>Abstract</a:t>
              </a:r>
            </a:p>
          </p:txBody>
        </p:sp>
        <p:sp>
          <p:nvSpPr>
            <p:cNvPr id="6" name="Rectangle 5"/>
            <p:cNvSpPr/>
            <p:nvPr/>
          </p:nvSpPr>
          <p:spPr>
            <a:xfrm>
              <a:off x="5198048" y="1176383"/>
              <a:ext cx="1838792" cy="348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65622" y="2680105"/>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664310" y="4374000"/>
              <a:ext cx="971163" cy="369332"/>
            </a:xfrm>
            <a:prstGeom prst="rect">
              <a:avLst/>
            </a:prstGeom>
            <a:noFill/>
          </p:spPr>
          <p:txBody>
            <a:bodyPr wrap="none" rtlCol="0">
              <a:spAutoFit/>
            </a:bodyPr>
            <a:lstStyle/>
            <a:p>
              <a:r>
                <a:rPr lang="en-US" dirty="0"/>
                <a:t>RESULTS</a:t>
              </a:r>
            </a:p>
          </p:txBody>
        </p:sp>
        <p:sp>
          <p:nvSpPr>
            <p:cNvPr id="9" name="Trapezoid 8"/>
            <p:cNvSpPr/>
            <p:nvPr/>
          </p:nvSpPr>
          <p:spPr>
            <a:xfrm flipV="1">
              <a:off x="4366374" y="1641547"/>
              <a:ext cx="3603812" cy="942154"/>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00435" y="1899177"/>
              <a:ext cx="1664687" cy="369332"/>
            </a:xfrm>
            <a:prstGeom prst="rect">
              <a:avLst/>
            </a:prstGeom>
            <a:noFill/>
          </p:spPr>
          <p:txBody>
            <a:bodyPr wrap="none" rtlCol="0">
              <a:spAutoFit/>
            </a:bodyPr>
            <a:lstStyle/>
            <a:p>
              <a:pPr algn="ctr"/>
              <a:r>
                <a:rPr lang="en-US"/>
                <a:t>INTRODUCTION</a:t>
              </a:r>
              <a:endParaRPr lang="en-US" dirty="0"/>
            </a:p>
          </p:txBody>
        </p:sp>
        <p:sp>
          <p:nvSpPr>
            <p:cNvPr id="11" name="Trapezoid 10"/>
            <p:cNvSpPr/>
            <p:nvPr/>
          </p:nvSpPr>
          <p:spPr>
            <a:xfrm>
              <a:off x="4393271" y="5290174"/>
              <a:ext cx="3603812" cy="942154"/>
            </a:xfrm>
            <a:prstGeom prst="trapezoid">
              <a:avLst>
                <a:gd name="adj" fmla="val 7447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502877" y="5536484"/>
              <a:ext cx="1385316" cy="369332"/>
            </a:xfrm>
            <a:prstGeom prst="rect">
              <a:avLst/>
            </a:prstGeom>
            <a:noFill/>
          </p:spPr>
          <p:txBody>
            <a:bodyPr wrap="none" rtlCol="0">
              <a:spAutoFit/>
            </a:bodyPr>
            <a:lstStyle/>
            <a:p>
              <a:pPr algn="ctr"/>
              <a:r>
                <a:rPr lang="en-US"/>
                <a:t>DISCUSSION </a:t>
              </a:r>
              <a:endParaRPr lang="en-US" dirty="0"/>
            </a:p>
          </p:txBody>
        </p:sp>
        <p:sp>
          <p:nvSpPr>
            <p:cNvPr id="13" name="Left Brace 12"/>
            <p:cNvSpPr/>
            <p:nvPr/>
          </p:nvSpPr>
          <p:spPr>
            <a:xfrm>
              <a:off x="4073528" y="2946401"/>
              <a:ext cx="876300" cy="1841500"/>
            </a:xfrm>
            <a:prstGeom prst="leftBrace">
              <a:avLst>
                <a:gd name="adj1" fmla="val 8333"/>
                <a:gd name="adj2" fmla="val 5145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Rectangle 13"/>
            <p:cNvSpPr/>
            <p:nvPr/>
          </p:nvSpPr>
          <p:spPr>
            <a:xfrm>
              <a:off x="3130544" y="3444577"/>
              <a:ext cx="859274" cy="923330"/>
            </a:xfrm>
            <a:prstGeom prst="rect">
              <a:avLst/>
            </a:prstGeom>
          </p:spPr>
          <p:txBody>
            <a:bodyPr wrap="none">
              <a:spAutoFit/>
            </a:bodyPr>
            <a:lstStyle/>
            <a:p>
              <a:r>
                <a:rPr lang="en-US" dirty="0"/>
                <a:t>central</a:t>
              </a:r>
            </a:p>
            <a:p>
              <a:r>
                <a:rPr lang="en-US" dirty="0"/>
                <a:t>report</a:t>
              </a:r>
            </a:p>
            <a:p>
              <a:r>
                <a:rPr lang="en-US" dirty="0"/>
                <a:t>section</a:t>
              </a:r>
            </a:p>
          </p:txBody>
        </p:sp>
        <p:sp>
          <p:nvSpPr>
            <p:cNvPr id="15" name="Rectangle 14"/>
            <p:cNvSpPr/>
            <p:nvPr/>
          </p:nvSpPr>
          <p:spPr>
            <a:xfrm>
              <a:off x="5057602" y="3972534"/>
              <a:ext cx="2225903" cy="1227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4E038C2B-8B5B-DF44-B820-574B132A4179}"/>
              </a:ext>
            </a:extLst>
          </p:cNvPr>
          <p:cNvSpPr txBox="1"/>
          <p:nvPr/>
        </p:nvSpPr>
        <p:spPr>
          <a:xfrm>
            <a:off x="8158906" y="4573372"/>
            <a:ext cx="2170787"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what we found</a:t>
            </a:r>
          </a:p>
        </p:txBody>
      </p:sp>
      <p:sp>
        <p:nvSpPr>
          <p:cNvPr id="19" name="TextBox 18">
            <a:extLst>
              <a:ext uri="{FF2B5EF4-FFF2-40B4-BE49-F238E27FC236}">
                <a16:creationId xmlns:a16="http://schemas.microsoft.com/office/drawing/2014/main" id="{E14FE957-1368-7C4C-A15E-E68BB20E9283}"/>
              </a:ext>
            </a:extLst>
          </p:cNvPr>
          <p:cNvSpPr txBox="1"/>
          <p:nvPr/>
        </p:nvSpPr>
        <p:spPr>
          <a:xfrm>
            <a:off x="8142156" y="3339451"/>
            <a:ext cx="3163045"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what we did / theorize</a:t>
            </a:r>
          </a:p>
        </p:txBody>
      </p:sp>
      <p:sp>
        <p:nvSpPr>
          <p:cNvPr id="20" name="TextBox 19">
            <a:extLst>
              <a:ext uri="{FF2B5EF4-FFF2-40B4-BE49-F238E27FC236}">
                <a16:creationId xmlns:a16="http://schemas.microsoft.com/office/drawing/2014/main" id="{7BDCA1E4-2FC1-B544-88E9-A2D791D299D8}"/>
              </a:ext>
            </a:extLst>
          </p:cNvPr>
          <p:cNvSpPr txBox="1"/>
          <p:nvPr/>
        </p:nvSpPr>
        <p:spPr>
          <a:xfrm>
            <a:off x="8158906" y="5506621"/>
            <a:ext cx="3214341"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what our results mean</a:t>
            </a:r>
          </a:p>
        </p:txBody>
      </p:sp>
      <p:sp>
        <p:nvSpPr>
          <p:cNvPr id="21" name="TextBox 20">
            <a:extLst>
              <a:ext uri="{FF2B5EF4-FFF2-40B4-BE49-F238E27FC236}">
                <a16:creationId xmlns:a16="http://schemas.microsoft.com/office/drawing/2014/main" id="{8433556C-22E9-3342-A466-4C6EAD55D08B}"/>
              </a:ext>
            </a:extLst>
          </p:cNvPr>
          <p:cNvSpPr txBox="1"/>
          <p:nvPr/>
        </p:nvSpPr>
        <p:spPr>
          <a:xfrm>
            <a:off x="8175737" y="2330979"/>
            <a:ext cx="2820004"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aim of the research</a:t>
            </a:r>
          </a:p>
        </p:txBody>
      </p:sp>
      <p:sp>
        <p:nvSpPr>
          <p:cNvPr id="22" name="TextBox 21">
            <a:extLst>
              <a:ext uri="{FF2B5EF4-FFF2-40B4-BE49-F238E27FC236}">
                <a16:creationId xmlns:a16="http://schemas.microsoft.com/office/drawing/2014/main" id="{42C78E70-29C7-D04F-8493-3F379933E852}"/>
              </a:ext>
            </a:extLst>
          </p:cNvPr>
          <p:cNvSpPr txBox="1"/>
          <p:nvPr/>
        </p:nvSpPr>
        <p:spPr>
          <a:xfrm>
            <a:off x="2669164" y="665256"/>
            <a:ext cx="6853671" cy="461665"/>
          </a:xfrm>
          <a:prstGeom prst="rect">
            <a:avLst/>
          </a:prstGeom>
          <a:noFill/>
        </p:spPr>
        <p:txBody>
          <a:bodyPr wrap="square" rtlCol="0">
            <a:spAutoFit/>
          </a:bodyPr>
          <a:lstStyle/>
          <a:p>
            <a:pPr algn="ctr"/>
            <a:r>
              <a:rPr lang="en-US" sz="2400" dirty="0">
                <a:latin typeface="Arial" charset="0"/>
                <a:ea typeface="Arial" charset="0"/>
                <a:cs typeface="Arial" charset="0"/>
              </a:rPr>
              <a:t>What is the purpose of each of these sections?</a:t>
            </a:r>
          </a:p>
        </p:txBody>
      </p:sp>
    </p:spTree>
    <p:extLst>
      <p:ext uri="{BB962C8B-B14F-4D97-AF65-F5344CB8AC3E}">
        <p14:creationId xmlns:p14="http://schemas.microsoft.com/office/powerpoint/2010/main" val="12677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txBox="1">
            <a:spLocks/>
          </p:cNvSpPr>
          <p:nvPr/>
        </p:nvSpPr>
        <p:spPr>
          <a:xfrm>
            <a:off x="838200" y="73026"/>
            <a:ext cx="10515600" cy="71722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Big Story in the Article</a:t>
            </a:r>
          </a:p>
        </p:txBody>
      </p:sp>
      <p:sp>
        <p:nvSpPr>
          <p:cNvPr id="37" name="TextBox 36"/>
          <p:cNvSpPr txBox="1"/>
          <p:nvPr/>
        </p:nvSpPr>
        <p:spPr>
          <a:xfrm>
            <a:off x="8668354" y="1982529"/>
            <a:ext cx="1486304" cy="830997"/>
          </a:xfrm>
          <a:prstGeom prst="rect">
            <a:avLst/>
          </a:prstGeom>
          <a:noFill/>
        </p:spPr>
        <p:txBody>
          <a:bodyPr wrap="none" rtlCol="0">
            <a:spAutoFit/>
          </a:bodyPr>
          <a:lstStyle/>
          <a:p>
            <a:pPr algn="ctr"/>
            <a:r>
              <a:rPr lang="en-US" sz="2400" b="1" dirty="0">
                <a:solidFill>
                  <a:srgbClr val="7030A0"/>
                </a:solidFill>
                <a:latin typeface="Arial" charset="0"/>
                <a:ea typeface="Arial" charset="0"/>
                <a:cs typeface="Arial" charset="0"/>
              </a:rPr>
              <a:t>Main </a:t>
            </a:r>
          </a:p>
          <a:p>
            <a:pPr algn="ctr"/>
            <a:r>
              <a:rPr lang="en-US" sz="2400" b="1" dirty="0">
                <a:solidFill>
                  <a:srgbClr val="7030A0"/>
                </a:solidFill>
                <a:latin typeface="Arial" charset="0"/>
                <a:ea typeface="Arial" charset="0"/>
                <a:cs typeface="Arial" charset="0"/>
              </a:rPr>
              <a:t>Message</a:t>
            </a:r>
          </a:p>
        </p:txBody>
      </p:sp>
      <p:grpSp>
        <p:nvGrpSpPr>
          <p:cNvPr id="6" name="Group 5">
            <a:extLst>
              <a:ext uri="{FF2B5EF4-FFF2-40B4-BE49-F238E27FC236}">
                <a16:creationId xmlns:a16="http://schemas.microsoft.com/office/drawing/2014/main" id="{2BFCDA74-9C0D-5341-BD00-5B1A0A07A643}"/>
              </a:ext>
            </a:extLst>
          </p:cNvPr>
          <p:cNvGrpSpPr/>
          <p:nvPr/>
        </p:nvGrpSpPr>
        <p:grpSpPr>
          <a:xfrm>
            <a:off x="7680837" y="706567"/>
            <a:ext cx="3377362" cy="6100293"/>
            <a:chOff x="7680837" y="706567"/>
            <a:chExt cx="3377362" cy="6100293"/>
          </a:xfrm>
        </p:grpSpPr>
        <p:sp>
          <p:nvSpPr>
            <p:cNvPr id="8" name="Trapezoid 7"/>
            <p:cNvSpPr/>
            <p:nvPr/>
          </p:nvSpPr>
          <p:spPr>
            <a:xfrm>
              <a:off x="7680838" y="4633326"/>
              <a:ext cx="3377361" cy="2173534"/>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apezoid 8"/>
            <p:cNvSpPr/>
            <p:nvPr/>
          </p:nvSpPr>
          <p:spPr>
            <a:xfrm flipV="1">
              <a:off x="7680837" y="706567"/>
              <a:ext cx="3377361" cy="2173534"/>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16200000">
              <a:off x="8905812" y="3335171"/>
              <a:ext cx="917359" cy="1683659"/>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1310FC6-80A9-FB47-8577-B5A927C8E212}"/>
                </a:ext>
              </a:extLst>
            </p:cNvPr>
            <p:cNvSpPr/>
            <p:nvPr/>
          </p:nvSpPr>
          <p:spPr>
            <a:xfrm rot="16200000">
              <a:off x="8962672" y="2462533"/>
              <a:ext cx="823202" cy="1683659"/>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a:extLst>
              <a:ext uri="{FF2B5EF4-FFF2-40B4-BE49-F238E27FC236}">
                <a16:creationId xmlns:a16="http://schemas.microsoft.com/office/drawing/2014/main" id="{81C6EA35-6560-6840-A751-EB27C391309B}"/>
              </a:ext>
            </a:extLst>
          </p:cNvPr>
          <p:cNvSpPr txBox="1"/>
          <p:nvPr/>
        </p:nvSpPr>
        <p:spPr>
          <a:xfrm>
            <a:off x="8532444" y="2950942"/>
            <a:ext cx="1673878" cy="646331"/>
          </a:xfrm>
          <a:prstGeom prst="rect">
            <a:avLst/>
          </a:prstGeom>
          <a:noFill/>
        </p:spPr>
        <p:txBody>
          <a:bodyPr wrap="square" rtlCol="0">
            <a:spAutoFit/>
          </a:bodyPr>
          <a:lstStyle/>
          <a:p>
            <a:pPr algn="ctr"/>
            <a:r>
              <a:rPr lang="en-US" dirty="0">
                <a:solidFill>
                  <a:srgbClr val="7030A0"/>
                </a:solidFill>
                <a:latin typeface="Arial" charset="0"/>
                <a:ea typeface="Arial" charset="0"/>
                <a:cs typeface="Arial" charset="0"/>
              </a:rPr>
              <a:t>Theory / Observation</a:t>
            </a:r>
          </a:p>
        </p:txBody>
      </p:sp>
      <p:sp>
        <p:nvSpPr>
          <p:cNvPr id="29" name="TextBox 28">
            <a:extLst>
              <a:ext uri="{FF2B5EF4-FFF2-40B4-BE49-F238E27FC236}">
                <a16:creationId xmlns:a16="http://schemas.microsoft.com/office/drawing/2014/main" id="{76C7152B-C6FE-F040-B164-1B811D086E28}"/>
              </a:ext>
            </a:extLst>
          </p:cNvPr>
          <p:cNvSpPr txBox="1"/>
          <p:nvPr/>
        </p:nvSpPr>
        <p:spPr>
          <a:xfrm>
            <a:off x="8490422" y="6289090"/>
            <a:ext cx="1806905" cy="461665"/>
          </a:xfrm>
          <a:prstGeom prst="rect">
            <a:avLst/>
          </a:prstGeom>
          <a:noFill/>
        </p:spPr>
        <p:txBody>
          <a:bodyPr wrap="none" rtlCol="0">
            <a:spAutoFit/>
          </a:bodyPr>
          <a:lstStyle/>
          <a:p>
            <a:r>
              <a:rPr lang="en-US" sz="2400" b="1" dirty="0">
                <a:solidFill>
                  <a:srgbClr val="7030A0"/>
                </a:solidFill>
                <a:latin typeface="Arial" charset="0"/>
                <a:ea typeface="Arial" charset="0"/>
                <a:cs typeface="Arial" charset="0"/>
              </a:rPr>
              <a:t>Implication</a:t>
            </a:r>
          </a:p>
        </p:txBody>
      </p:sp>
      <p:sp>
        <p:nvSpPr>
          <p:cNvPr id="30" name="TextBox 29">
            <a:extLst>
              <a:ext uri="{FF2B5EF4-FFF2-40B4-BE49-F238E27FC236}">
                <a16:creationId xmlns:a16="http://schemas.microsoft.com/office/drawing/2014/main" id="{15D67C08-E7DE-334E-AD01-485CC5B00169}"/>
              </a:ext>
            </a:extLst>
          </p:cNvPr>
          <p:cNvSpPr txBox="1"/>
          <p:nvPr/>
        </p:nvSpPr>
        <p:spPr>
          <a:xfrm>
            <a:off x="8366959" y="793200"/>
            <a:ext cx="1980029" cy="461665"/>
          </a:xfrm>
          <a:prstGeom prst="rect">
            <a:avLst/>
          </a:prstGeom>
          <a:noFill/>
        </p:spPr>
        <p:txBody>
          <a:bodyPr wrap="none" rtlCol="0">
            <a:spAutoFit/>
          </a:bodyPr>
          <a:lstStyle/>
          <a:p>
            <a:r>
              <a:rPr lang="en-US" sz="2400" b="1" dirty="0">
                <a:solidFill>
                  <a:srgbClr val="7030A0"/>
                </a:solidFill>
                <a:latin typeface="Arial" charset="0"/>
                <a:ea typeface="Arial" charset="0"/>
                <a:cs typeface="Arial" charset="0"/>
              </a:rPr>
              <a:t>Background</a:t>
            </a:r>
          </a:p>
        </p:txBody>
      </p:sp>
      <p:sp>
        <p:nvSpPr>
          <p:cNvPr id="36" name="TextBox 35">
            <a:extLst>
              <a:ext uri="{FF2B5EF4-FFF2-40B4-BE49-F238E27FC236}">
                <a16:creationId xmlns:a16="http://schemas.microsoft.com/office/drawing/2014/main" id="{A56EAF8B-071E-134C-AF73-932A6CE2102F}"/>
              </a:ext>
            </a:extLst>
          </p:cNvPr>
          <p:cNvSpPr txBox="1"/>
          <p:nvPr/>
        </p:nvSpPr>
        <p:spPr>
          <a:xfrm>
            <a:off x="952798" y="3870405"/>
            <a:ext cx="5958570" cy="830997"/>
          </a:xfrm>
          <a:prstGeom prst="rect">
            <a:avLst/>
          </a:prstGeom>
          <a:noFill/>
        </p:spPr>
        <p:txBody>
          <a:bodyPr wrap="square" rtlCol="0">
            <a:spAutoFit/>
          </a:bodyPr>
          <a:lstStyle/>
          <a:p>
            <a:pPr algn="ctr"/>
            <a:r>
              <a:rPr lang="en-US" sz="2400" i="1" dirty="0">
                <a:latin typeface="Arial" charset="0"/>
                <a:ea typeface="Arial" charset="0"/>
                <a:cs typeface="Arial" charset="0"/>
              </a:rPr>
              <a:t>Where can we put these elements of the story in the article?</a:t>
            </a:r>
          </a:p>
        </p:txBody>
      </p:sp>
      <p:sp>
        <p:nvSpPr>
          <p:cNvPr id="31" name="Title 1">
            <a:extLst>
              <a:ext uri="{FF2B5EF4-FFF2-40B4-BE49-F238E27FC236}">
                <a16:creationId xmlns:a16="http://schemas.microsoft.com/office/drawing/2014/main" id="{8227C43E-D9AC-0246-8760-F355E448FADA}"/>
              </a:ext>
            </a:extLst>
          </p:cNvPr>
          <p:cNvSpPr txBox="1">
            <a:spLocks/>
          </p:cNvSpPr>
          <p:nvPr/>
        </p:nvSpPr>
        <p:spPr>
          <a:xfrm>
            <a:off x="865292" y="1226812"/>
            <a:ext cx="6033200" cy="479269"/>
          </a:xfrm>
          <a:prstGeom prst="rect">
            <a:avLst/>
          </a:prstGeom>
          <a:solidFill>
            <a:schemeClr val="accent1">
              <a:lumMod val="40000"/>
              <a:lumOff val="60000"/>
            </a:schemeClr>
          </a:solidFill>
          <a:ln>
            <a:solidFill>
              <a:schemeClr val="tx1"/>
            </a:solidFill>
            <a:prstDash val="lgDashDot"/>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chemeClr val="accent2"/>
                </a:solidFill>
                <a:latin typeface="Arial" charset="0"/>
                <a:ea typeface="Arial" charset="0"/>
                <a:cs typeface="Arial" charset="0"/>
              </a:rPr>
              <a:t>background</a:t>
            </a:r>
          </a:p>
        </p:txBody>
      </p:sp>
      <p:sp>
        <p:nvSpPr>
          <p:cNvPr id="33" name="Title 1">
            <a:extLst>
              <a:ext uri="{FF2B5EF4-FFF2-40B4-BE49-F238E27FC236}">
                <a16:creationId xmlns:a16="http://schemas.microsoft.com/office/drawing/2014/main" id="{D417969E-9DA6-124C-BFC4-E7773A702B0D}"/>
              </a:ext>
            </a:extLst>
          </p:cNvPr>
          <p:cNvSpPr txBox="1">
            <a:spLocks/>
          </p:cNvSpPr>
          <p:nvPr/>
        </p:nvSpPr>
        <p:spPr>
          <a:xfrm>
            <a:off x="865292" y="1846579"/>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message</a:t>
            </a:r>
          </a:p>
        </p:txBody>
      </p:sp>
      <p:sp>
        <p:nvSpPr>
          <p:cNvPr id="34" name="Title 1">
            <a:extLst>
              <a:ext uri="{FF2B5EF4-FFF2-40B4-BE49-F238E27FC236}">
                <a16:creationId xmlns:a16="http://schemas.microsoft.com/office/drawing/2014/main" id="{9A14EF55-165C-5B4C-B03A-32DEE2A2A669}"/>
              </a:ext>
            </a:extLst>
          </p:cNvPr>
          <p:cNvSpPr txBox="1">
            <a:spLocks/>
          </p:cNvSpPr>
          <p:nvPr/>
        </p:nvSpPr>
        <p:spPr>
          <a:xfrm>
            <a:off x="865292" y="2474533"/>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results</a:t>
            </a:r>
          </a:p>
        </p:txBody>
      </p:sp>
      <p:sp>
        <p:nvSpPr>
          <p:cNvPr id="38" name="Title 1">
            <a:extLst>
              <a:ext uri="{FF2B5EF4-FFF2-40B4-BE49-F238E27FC236}">
                <a16:creationId xmlns:a16="http://schemas.microsoft.com/office/drawing/2014/main" id="{9F0E069D-9404-B942-93C1-E372CA6AEF85}"/>
              </a:ext>
            </a:extLst>
          </p:cNvPr>
          <p:cNvSpPr txBox="1">
            <a:spLocks/>
          </p:cNvSpPr>
          <p:nvPr/>
        </p:nvSpPr>
        <p:spPr>
          <a:xfrm>
            <a:off x="865292" y="3102487"/>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implication</a:t>
            </a:r>
          </a:p>
        </p:txBody>
      </p:sp>
      <p:sp>
        <p:nvSpPr>
          <p:cNvPr id="39" name="TextBox 38">
            <a:extLst>
              <a:ext uri="{FF2B5EF4-FFF2-40B4-BE49-F238E27FC236}">
                <a16:creationId xmlns:a16="http://schemas.microsoft.com/office/drawing/2014/main" id="{732BA4DD-FD1D-D246-B049-69182B74432A}"/>
              </a:ext>
            </a:extLst>
          </p:cNvPr>
          <p:cNvSpPr txBox="1"/>
          <p:nvPr/>
        </p:nvSpPr>
        <p:spPr>
          <a:xfrm>
            <a:off x="8490422" y="3865947"/>
            <a:ext cx="1673878" cy="646331"/>
          </a:xfrm>
          <a:prstGeom prst="rect">
            <a:avLst/>
          </a:prstGeom>
          <a:noFill/>
        </p:spPr>
        <p:txBody>
          <a:bodyPr wrap="square" rtlCol="0">
            <a:spAutoFit/>
          </a:bodyPr>
          <a:lstStyle/>
          <a:p>
            <a:pPr algn="ctr"/>
            <a:r>
              <a:rPr lang="en-US" b="1" dirty="0">
                <a:solidFill>
                  <a:srgbClr val="7030A0"/>
                </a:solidFill>
                <a:latin typeface="Arial" charset="0"/>
                <a:ea typeface="Arial" charset="0"/>
                <a:cs typeface="Arial" charset="0"/>
              </a:rPr>
              <a:t>Results / </a:t>
            </a:r>
            <a:r>
              <a:rPr lang="en-US" dirty="0">
                <a:solidFill>
                  <a:srgbClr val="7030A0"/>
                </a:solidFill>
                <a:latin typeface="Arial" charset="0"/>
                <a:ea typeface="Arial" charset="0"/>
                <a:cs typeface="Arial" charset="0"/>
              </a:rPr>
              <a:t>Discussion</a:t>
            </a:r>
          </a:p>
        </p:txBody>
      </p:sp>
      <p:sp>
        <p:nvSpPr>
          <p:cNvPr id="18" name="TextBox 17">
            <a:extLst>
              <a:ext uri="{FF2B5EF4-FFF2-40B4-BE49-F238E27FC236}">
                <a16:creationId xmlns:a16="http://schemas.microsoft.com/office/drawing/2014/main" id="{13571473-F200-A348-BE51-441E4055755E}"/>
              </a:ext>
            </a:extLst>
          </p:cNvPr>
          <p:cNvSpPr txBox="1"/>
          <p:nvPr/>
        </p:nvSpPr>
        <p:spPr>
          <a:xfrm>
            <a:off x="8656891" y="4694736"/>
            <a:ext cx="1486304" cy="830997"/>
          </a:xfrm>
          <a:prstGeom prst="rect">
            <a:avLst/>
          </a:prstGeom>
          <a:noFill/>
        </p:spPr>
        <p:txBody>
          <a:bodyPr wrap="none" rtlCol="0">
            <a:spAutoFit/>
          </a:bodyPr>
          <a:lstStyle/>
          <a:p>
            <a:pPr algn="ctr"/>
            <a:r>
              <a:rPr lang="en-US" sz="2400" b="1" dirty="0">
                <a:solidFill>
                  <a:srgbClr val="7030A0"/>
                </a:solidFill>
                <a:latin typeface="Arial" charset="0"/>
                <a:ea typeface="Arial" charset="0"/>
                <a:cs typeface="Arial" charset="0"/>
              </a:rPr>
              <a:t>Main</a:t>
            </a:r>
          </a:p>
          <a:p>
            <a:pPr algn="ctr"/>
            <a:r>
              <a:rPr lang="en-US" sz="2400" b="1" dirty="0">
                <a:solidFill>
                  <a:srgbClr val="7030A0"/>
                </a:solidFill>
                <a:latin typeface="Arial" charset="0"/>
                <a:ea typeface="Arial" charset="0"/>
                <a:cs typeface="Arial" charset="0"/>
              </a:rPr>
              <a:t>Message</a:t>
            </a:r>
          </a:p>
        </p:txBody>
      </p:sp>
      <p:sp>
        <p:nvSpPr>
          <p:cNvPr id="19" name="Left Brace 18">
            <a:extLst>
              <a:ext uri="{FF2B5EF4-FFF2-40B4-BE49-F238E27FC236}">
                <a16:creationId xmlns:a16="http://schemas.microsoft.com/office/drawing/2014/main" id="{3E6B3E8A-21C2-E64D-A15E-F25EAA0B5B46}"/>
              </a:ext>
            </a:extLst>
          </p:cNvPr>
          <p:cNvSpPr/>
          <p:nvPr/>
        </p:nvSpPr>
        <p:spPr>
          <a:xfrm rot="10800000">
            <a:off x="10251932" y="2859902"/>
            <a:ext cx="876300" cy="1841500"/>
          </a:xfrm>
          <a:prstGeom prst="leftBrace">
            <a:avLst>
              <a:gd name="adj1" fmla="val 8333"/>
              <a:gd name="adj2" fmla="val 5145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0C238FDE-99CD-1D48-B695-0721B1D09994}"/>
              </a:ext>
            </a:extLst>
          </p:cNvPr>
          <p:cNvSpPr/>
          <p:nvPr/>
        </p:nvSpPr>
        <p:spPr>
          <a:xfrm>
            <a:off x="11088322" y="3283936"/>
            <a:ext cx="859274" cy="923330"/>
          </a:xfrm>
          <a:prstGeom prst="rect">
            <a:avLst/>
          </a:prstGeom>
        </p:spPr>
        <p:txBody>
          <a:bodyPr wrap="none">
            <a:spAutoFit/>
          </a:bodyPr>
          <a:lstStyle/>
          <a:p>
            <a:r>
              <a:rPr lang="en-US" dirty="0"/>
              <a:t>central</a:t>
            </a:r>
          </a:p>
          <a:p>
            <a:r>
              <a:rPr lang="en-US" dirty="0"/>
              <a:t>report</a:t>
            </a:r>
          </a:p>
          <a:p>
            <a:r>
              <a:rPr lang="en-US" dirty="0"/>
              <a:t>section</a:t>
            </a:r>
          </a:p>
        </p:txBody>
      </p:sp>
      <p:sp>
        <p:nvSpPr>
          <p:cNvPr id="21" name="Rectangle 20">
            <a:extLst>
              <a:ext uri="{FF2B5EF4-FFF2-40B4-BE49-F238E27FC236}">
                <a16:creationId xmlns:a16="http://schemas.microsoft.com/office/drawing/2014/main" id="{DDF8FE9C-9E47-554D-A98D-1B00DFEDF476}"/>
              </a:ext>
            </a:extLst>
          </p:cNvPr>
          <p:cNvSpPr/>
          <p:nvPr/>
        </p:nvSpPr>
        <p:spPr>
          <a:xfrm>
            <a:off x="10841844" y="1351391"/>
            <a:ext cx="1352230" cy="369332"/>
          </a:xfrm>
          <a:prstGeom prst="rect">
            <a:avLst/>
          </a:prstGeom>
        </p:spPr>
        <p:txBody>
          <a:bodyPr wrap="none">
            <a:spAutoFit/>
          </a:bodyPr>
          <a:lstStyle/>
          <a:p>
            <a:r>
              <a:rPr lang="en-US" dirty="0"/>
              <a:t>Introduction</a:t>
            </a:r>
          </a:p>
        </p:txBody>
      </p:sp>
      <p:sp>
        <p:nvSpPr>
          <p:cNvPr id="23" name="Rectangle 22">
            <a:extLst>
              <a:ext uri="{FF2B5EF4-FFF2-40B4-BE49-F238E27FC236}">
                <a16:creationId xmlns:a16="http://schemas.microsoft.com/office/drawing/2014/main" id="{D7FCD6D9-F508-2146-9C62-6E422033ED66}"/>
              </a:ext>
            </a:extLst>
          </p:cNvPr>
          <p:cNvSpPr/>
          <p:nvPr/>
        </p:nvSpPr>
        <p:spPr>
          <a:xfrm>
            <a:off x="10912665" y="5384799"/>
            <a:ext cx="1210588" cy="369332"/>
          </a:xfrm>
          <a:prstGeom prst="rect">
            <a:avLst/>
          </a:prstGeom>
        </p:spPr>
        <p:txBody>
          <a:bodyPr wrap="none">
            <a:spAutoFit/>
          </a:bodyPr>
          <a:lstStyle/>
          <a:p>
            <a:r>
              <a:rPr lang="en-US" dirty="0"/>
              <a:t>Conclusion</a:t>
            </a:r>
          </a:p>
        </p:txBody>
      </p:sp>
      <p:sp>
        <p:nvSpPr>
          <p:cNvPr id="24" name="TextBox 23">
            <a:extLst>
              <a:ext uri="{FF2B5EF4-FFF2-40B4-BE49-F238E27FC236}">
                <a16:creationId xmlns:a16="http://schemas.microsoft.com/office/drawing/2014/main" id="{5A23493C-B941-9A4D-B2BE-E70FAA13BA00}"/>
              </a:ext>
            </a:extLst>
          </p:cNvPr>
          <p:cNvSpPr txBox="1"/>
          <p:nvPr/>
        </p:nvSpPr>
        <p:spPr>
          <a:xfrm>
            <a:off x="952798" y="4879401"/>
            <a:ext cx="5958570" cy="461665"/>
          </a:xfrm>
          <a:prstGeom prst="rect">
            <a:avLst/>
          </a:prstGeom>
          <a:noFill/>
        </p:spPr>
        <p:txBody>
          <a:bodyPr wrap="square" rtlCol="0">
            <a:spAutoFit/>
          </a:bodyPr>
          <a:lstStyle/>
          <a:p>
            <a:pPr algn="ctr"/>
            <a:r>
              <a:rPr lang="en-US" sz="2400" i="1" dirty="0">
                <a:latin typeface="Arial" charset="0"/>
                <a:ea typeface="Arial" charset="0"/>
                <a:cs typeface="Arial" charset="0"/>
              </a:rPr>
              <a:t>Let’s look at the big story in a paper:</a:t>
            </a:r>
          </a:p>
        </p:txBody>
      </p:sp>
      <p:sp>
        <p:nvSpPr>
          <p:cNvPr id="25" name="TextBox 24">
            <a:extLst>
              <a:ext uri="{FF2B5EF4-FFF2-40B4-BE49-F238E27FC236}">
                <a16:creationId xmlns:a16="http://schemas.microsoft.com/office/drawing/2014/main" id="{48645A3B-B53B-6B44-B01E-2300FEF085AD}"/>
              </a:ext>
            </a:extLst>
          </p:cNvPr>
          <p:cNvSpPr txBox="1"/>
          <p:nvPr/>
        </p:nvSpPr>
        <p:spPr>
          <a:xfrm>
            <a:off x="902607" y="5387062"/>
            <a:ext cx="5958570" cy="1200329"/>
          </a:xfrm>
          <a:prstGeom prst="rect">
            <a:avLst/>
          </a:prstGeom>
          <a:noFill/>
        </p:spPr>
        <p:txBody>
          <a:bodyPr wrap="square" rtlCol="0">
            <a:spAutoFit/>
          </a:bodyPr>
          <a:lstStyle/>
          <a:p>
            <a:pPr algn="ctr"/>
            <a:r>
              <a:rPr lang="en-US" sz="2400" i="1" dirty="0">
                <a:latin typeface="Arial" charset="0"/>
                <a:ea typeface="Arial" charset="0"/>
                <a:cs typeface="Arial" charset="0"/>
              </a:rPr>
              <a:t>Abbott et al., 2016. Observation of Gravitational Waves from a Binary Black Hole Merger</a:t>
            </a:r>
          </a:p>
        </p:txBody>
      </p:sp>
    </p:spTree>
    <p:extLst>
      <p:ext uri="{BB962C8B-B14F-4D97-AF65-F5344CB8AC3E}">
        <p14:creationId xmlns:p14="http://schemas.microsoft.com/office/powerpoint/2010/main" val="144498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27" grpId="0"/>
      <p:bldP spid="29" grpId="0"/>
      <p:bldP spid="30" grpId="0"/>
      <p:bldP spid="36" grpId="0"/>
      <p:bldP spid="39" grpId="0"/>
      <p:bldP spid="18" grpId="0"/>
      <p:bldP spid="19" grpId="0" animBg="1"/>
      <p:bldP spid="20" grpId="0"/>
      <p:bldP spid="21"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514687" y="228622"/>
            <a:ext cx="7161697"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Arial" charset="0"/>
                <a:ea typeface="Arial" charset="0"/>
                <a:cs typeface="Arial" charset="0"/>
              </a:rPr>
              <a:t>How do you justify your research?</a:t>
            </a:r>
          </a:p>
        </p:txBody>
      </p:sp>
      <p:sp>
        <p:nvSpPr>
          <p:cNvPr id="20" name="TextBox 19"/>
          <p:cNvSpPr txBox="1"/>
          <p:nvPr/>
        </p:nvSpPr>
        <p:spPr>
          <a:xfrm>
            <a:off x="721895" y="594669"/>
            <a:ext cx="10748210" cy="461665"/>
          </a:xfrm>
          <a:prstGeom prst="rect">
            <a:avLst/>
          </a:prstGeom>
          <a:noFill/>
        </p:spPr>
        <p:txBody>
          <a:bodyPr wrap="square" rtlCol="0">
            <a:spAutoFit/>
          </a:bodyPr>
          <a:lstStyle/>
          <a:p>
            <a:pPr algn="ctr"/>
            <a:r>
              <a:rPr lang="en-US" sz="2400" i="1" dirty="0">
                <a:latin typeface="Arial" charset="0"/>
                <a:ea typeface="Arial" charset="0"/>
                <a:cs typeface="Arial" charset="0"/>
              </a:rPr>
              <a:t>Discuss with your partner.</a:t>
            </a:r>
          </a:p>
        </p:txBody>
      </p:sp>
      <p:sp>
        <p:nvSpPr>
          <p:cNvPr id="17" name="TextBox 16"/>
          <p:cNvSpPr txBox="1"/>
          <p:nvPr/>
        </p:nvSpPr>
        <p:spPr>
          <a:xfrm>
            <a:off x="4484155" y="991021"/>
            <a:ext cx="3267241"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Readers need to know</a:t>
            </a:r>
          </a:p>
        </p:txBody>
      </p:sp>
      <p:sp>
        <p:nvSpPr>
          <p:cNvPr id="21" name="TextBox 20"/>
          <p:cNvSpPr txBox="1"/>
          <p:nvPr/>
        </p:nvSpPr>
        <p:spPr>
          <a:xfrm>
            <a:off x="3253316" y="1826986"/>
            <a:ext cx="5748689"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why the researcher is doing the research</a:t>
            </a:r>
          </a:p>
        </p:txBody>
      </p:sp>
      <p:sp>
        <p:nvSpPr>
          <p:cNvPr id="13" name="Rectangle 12"/>
          <p:cNvSpPr/>
          <p:nvPr/>
        </p:nvSpPr>
        <p:spPr>
          <a:xfrm>
            <a:off x="3176369" y="1394229"/>
            <a:ext cx="5764720" cy="461665"/>
          </a:xfrm>
          <a:prstGeom prst="rect">
            <a:avLst/>
          </a:prstGeom>
        </p:spPr>
        <p:txBody>
          <a:bodyPr wrap="none">
            <a:spAutoFit/>
          </a:bodyPr>
          <a:lstStyle/>
          <a:p>
            <a:pPr algn="ctr"/>
            <a:r>
              <a:rPr lang="en-US" sz="2400" dirty="0">
                <a:solidFill>
                  <a:srgbClr val="7030A0"/>
                </a:solidFill>
                <a:latin typeface="Arial" charset="0"/>
                <a:ea typeface="Arial" charset="0"/>
                <a:cs typeface="Arial" charset="0"/>
              </a:rPr>
              <a:t>where the research question comes from</a:t>
            </a:r>
          </a:p>
        </p:txBody>
      </p:sp>
      <p:sp>
        <p:nvSpPr>
          <p:cNvPr id="23" name="TextBox 22"/>
          <p:cNvSpPr txBox="1"/>
          <p:nvPr/>
        </p:nvSpPr>
        <p:spPr>
          <a:xfrm>
            <a:off x="716017" y="2573683"/>
            <a:ext cx="10748210" cy="461665"/>
          </a:xfrm>
          <a:prstGeom prst="rect">
            <a:avLst/>
          </a:prstGeom>
          <a:noFill/>
        </p:spPr>
        <p:txBody>
          <a:bodyPr wrap="square" rtlCol="0">
            <a:spAutoFit/>
          </a:bodyPr>
          <a:lstStyle/>
          <a:p>
            <a:pPr algn="ctr"/>
            <a:r>
              <a:rPr lang="en-US" sz="2400" i="1" dirty="0">
                <a:latin typeface="Arial" charset="0"/>
                <a:ea typeface="Arial" charset="0"/>
                <a:cs typeface="Arial" charset="0"/>
              </a:rPr>
              <a:t>Build this justification by telling readers the Known, Unknown, Aim / Discovery</a:t>
            </a:r>
          </a:p>
        </p:txBody>
      </p:sp>
      <p:sp>
        <p:nvSpPr>
          <p:cNvPr id="24" name="TextBox 23"/>
          <p:cNvSpPr txBox="1"/>
          <p:nvPr/>
        </p:nvSpPr>
        <p:spPr>
          <a:xfrm>
            <a:off x="3164012" y="3879579"/>
            <a:ext cx="1127233" cy="461665"/>
          </a:xfrm>
          <a:prstGeom prst="rect">
            <a:avLst/>
          </a:prstGeom>
          <a:noFill/>
        </p:spPr>
        <p:txBody>
          <a:bodyPr wrap="none" rtlCol="0">
            <a:spAutoFit/>
          </a:bodyPr>
          <a:lstStyle/>
          <a:p>
            <a:pPr algn="ctr"/>
            <a:r>
              <a:rPr lang="en-US" sz="2400" dirty="0">
                <a:latin typeface="Arial" charset="0"/>
                <a:ea typeface="Arial" charset="0"/>
                <a:cs typeface="Arial" charset="0"/>
              </a:rPr>
              <a:t>Known</a:t>
            </a:r>
          </a:p>
        </p:txBody>
      </p:sp>
      <p:sp>
        <p:nvSpPr>
          <p:cNvPr id="25" name="TextBox 24"/>
          <p:cNvSpPr txBox="1"/>
          <p:nvPr/>
        </p:nvSpPr>
        <p:spPr>
          <a:xfrm>
            <a:off x="3116202" y="4399785"/>
            <a:ext cx="1470274" cy="461665"/>
          </a:xfrm>
          <a:prstGeom prst="rect">
            <a:avLst/>
          </a:prstGeom>
          <a:noFill/>
        </p:spPr>
        <p:txBody>
          <a:bodyPr wrap="none" rtlCol="0">
            <a:spAutoFit/>
          </a:bodyPr>
          <a:lstStyle/>
          <a:p>
            <a:pPr algn="ctr"/>
            <a:r>
              <a:rPr lang="en-US" sz="2400" dirty="0">
                <a:latin typeface="Arial" charset="0"/>
                <a:ea typeface="Arial" charset="0"/>
                <a:cs typeface="Arial" charset="0"/>
              </a:rPr>
              <a:t>Unknown</a:t>
            </a:r>
          </a:p>
        </p:txBody>
      </p:sp>
      <p:sp>
        <p:nvSpPr>
          <p:cNvPr id="26" name="TextBox 25"/>
          <p:cNvSpPr txBox="1"/>
          <p:nvPr/>
        </p:nvSpPr>
        <p:spPr>
          <a:xfrm>
            <a:off x="2730681" y="4943423"/>
            <a:ext cx="2188421" cy="461665"/>
          </a:xfrm>
          <a:prstGeom prst="rect">
            <a:avLst/>
          </a:prstGeom>
          <a:noFill/>
        </p:spPr>
        <p:txBody>
          <a:bodyPr wrap="none" rtlCol="0">
            <a:spAutoFit/>
          </a:bodyPr>
          <a:lstStyle/>
          <a:p>
            <a:pPr algn="ctr"/>
            <a:r>
              <a:rPr lang="en-US" sz="2400" dirty="0">
                <a:latin typeface="Arial" charset="0"/>
                <a:ea typeface="Arial" charset="0"/>
                <a:cs typeface="Arial" charset="0"/>
              </a:rPr>
              <a:t>Main Message</a:t>
            </a:r>
          </a:p>
        </p:txBody>
      </p:sp>
      <p:sp>
        <p:nvSpPr>
          <p:cNvPr id="32" name="TextBox 31"/>
          <p:cNvSpPr txBox="1"/>
          <p:nvPr/>
        </p:nvSpPr>
        <p:spPr>
          <a:xfrm>
            <a:off x="5413605" y="5002996"/>
            <a:ext cx="5957080" cy="461665"/>
          </a:xfrm>
          <a:prstGeom prst="rect">
            <a:avLst/>
          </a:prstGeom>
          <a:noFill/>
        </p:spPr>
        <p:txBody>
          <a:bodyPr wrap="none" rtlCol="0">
            <a:spAutoFit/>
          </a:bodyPr>
          <a:lstStyle/>
          <a:p>
            <a:pPr algn="ctr"/>
            <a:r>
              <a:rPr lang="en-US" sz="2400" dirty="0">
                <a:latin typeface="Arial" charset="0"/>
                <a:ea typeface="Arial" charset="0"/>
                <a:cs typeface="Arial" charset="0"/>
              </a:rPr>
              <a:t>p</a:t>
            </a:r>
            <a:r>
              <a:rPr lang="en-US" sz="2400">
                <a:latin typeface="Arial" charset="0"/>
                <a:ea typeface="Arial" charset="0"/>
                <a:cs typeface="Arial" charset="0"/>
              </a:rPr>
              <a:t>roblems</a:t>
            </a:r>
            <a:r>
              <a:rPr lang="en-US" sz="2400" dirty="0">
                <a:latin typeface="Arial" charset="0"/>
                <a:ea typeface="Arial" charset="0"/>
                <a:cs typeface="Arial" charset="0"/>
              </a:rPr>
              <a:t>, gaps in knowledge, possibilities</a:t>
            </a:r>
          </a:p>
        </p:txBody>
      </p:sp>
      <p:sp>
        <p:nvSpPr>
          <p:cNvPr id="33" name="TextBox 32"/>
          <p:cNvSpPr txBox="1"/>
          <p:nvPr/>
        </p:nvSpPr>
        <p:spPr>
          <a:xfrm>
            <a:off x="5413605" y="4399785"/>
            <a:ext cx="6265295" cy="461665"/>
          </a:xfrm>
          <a:prstGeom prst="rect">
            <a:avLst/>
          </a:prstGeom>
          <a:noFill/>
        </p:spPr>
        <p:txBody>
          <a:bodyPr wrap="square" rtlCol="0">
            <a:spAutoFit/>
          </a:bodyPr>
          <a:lstStyle/>
          <a:p>
            <a:r>
              <a:rPr lang="en-US" sz="2400" dirty="0">
                <a:latin typeface="Arial" charset="0"/>
                <a:ea typeface="Arial" charset="0"/>
                <a:cs typeface="Arial" charset="0"/>
              </a:rPr>
              <a:t>what is known or believed about the topic</a:t>
            </a:r>
          </a:p>
        </p:txBody>
      </p:sp>
      <p:sp>
        <p:nvSpPr>
          <p:cNvPr id="34" name="Rectangle 33"/>
          <p:cNvSpPr/>
          <p:nvPr/>
        </p:nvSpPr>
        <p:spPr>
          <a:xfrm>
            <a:off x="5413604" y="3855420"/>
            <a:ext cx="6530570" cy="461665"/>
          </a:xfrm>
          <a:prstGeom prst="rect">
            <a:avLst/>
          </a:prstGeom>
        </p:spPr>
        <p:txBody>
          <a:bodyPr wrap="none">
            <a:spAutoFit/>
          </a:bodyPr>
          <a:lstStyle/>
          <a:p>
            <a:pPr algn="ctr"/>
            <a:r>
              <a:rPr lang="en-US" sz="2400" dirty="0">
                <a:latin typeface="Arial" charset="0"/>
                <a:ea typeface="Arial" charset="0"/>
                <a:cs typeface="Arial" charset="0"/>
              </a:rPr>
              <a:t>main achievement, proposed theory, discovery</a:t>
            </a:r>
          </a:p>
        </p:txBody>
      </p:sp>
      <p:sp>
        <p:nvSpPr>
          <p:cNvPr id="36" name="TextBox 35"/>
          <p:cNvSpPr txBox="1"/>
          <p:nvPr/>
        </p:nvSpPr>
        <p:spPr>
          <a:xfrm>
            <a:off x="731317" y="3326289"/>
            <a:ext cx="10748210" cy="461665"/>
          </a:xfrm>
          <a:prstGeom prst="rect">
            <a:avLst/>
          </a:prstGeom>
          <a:noFill/>
        </p:spPr>
        <p:txBody>
          <a:bodyPr wrap="square" rtlCol="0">
            <a:spAutoFit/>
          </a:bodyPr>
          <a:lstStyle/>
          <a:p>
            <a:pPr algn="ctr"/>
            <a:r>
              <a:rPr lang="en-US" sz="2400" i="1" dirty="0">
                <a:latin typeface="Arial" charset="0"/>
                <a:ea typeface="Arial" charset="0"/>
                <a:cs typeface="Arial" charset="0"/>
              </a:rPr>
              <a:t>Match the best description for each term.</a:t>
            </a:r>
          </a:p>
        </p:txBody>
      </p:sp>
      <p:sp>
        <p:nvSpPr>
          <p:cNvPr id="37" name="TextBox 36"/>
          <p:cNvSpPr txBox="1"/>
          <p:nvPr/>
        </p:nvSpPr>
        <p:spPr>
          <a:xfrm>
            <a:off x="5413604" y="5002996"/>
            <a:ext cx="5957080" cy="461665"/>
          </a:xfrm>
          <a:prstGeom prst="rect">
            <a:avLst/>
          </a:prstGeom>
          <a:solidFill>
            <a:schemeClr val="bg1"/>
          </a:solidFill>
        </p:spPr>
        <p:txBody>
          <a:bodyPr wrap="none" rtlCol="0">
            <a:spAutoFit/>
          </a:bodyPr>
          <a:lstStyle/>
          <a:p>
            <a:pPr algn="ctr"/>
            <a:r>
              <a:rPr lang="en-US" sz="2400" dirty="0">
                <a:solidFill>
                  <a:srgbClr val="7030A0"/>
                </a:solidFill>
                <a:latin typeface="Arial" charset="0"/>
                <a:ea typeface="Arial" charset="0"/>
                <a:cs typeface="Arial" charset="0"/>
              </a:rPr>
              <a:t>problems, gaps in knowledge, possibilities</a:t>
            </a:r>
          </a:p>
        </p:txBody>
      </p:sp>
      <p:sp>
        <p:nvSpPr>
          <p:cNvPr id="38" name="TextBox 37"/>
          <p:cNvSpPr txBox="1"/>
          <p:nvPr/>
        </p:nvSpPr>
        <p:spPr>
          <a:xfrm>
            <a:off x="5413605" y="4416357"/>
            <a:ext cx="6265295" cy="461665"/>
          </a:xfrm>
          <a:prstGeom prst="rect">
            <a:avLst/>
          </a:prstGeom>
          <a:solidFill>
            <a:schemeClr val="bg1"/>
          </a:solidFill>
        </p:spPr>
        <p:txBody>
          <a:bodyPr wrap="square" rtlCol="0">
            <a:spAutoFit/>
          </a:bodyPr>
          <a:lstStyle/>
          <a:p>
            <a:r>
              <a:rPr lang="en-US" sz="2400" dirty="0">
                <a:solidFill>
                  <a:srgbClr val="C00000"/>
                </a:solidFill>
                <a:latin typeface="Arial" charset="0"/>
                <a:ea typeface="Arial" charset="0"/>
                <a:cs typeface="Arial" charset="0"/>
              </a:rPr>
              <a:t>what is known or believed about the topic</a:t>
            </a:r>
          </a:p>
        </p:txBody>
      </p:sp>
      <p:sp>
        <p:nvSpPr>
          <p:cNvPr id="39" name="Rectangle 38"/>
          <p:cNvSpPr/>
          <p:nvPr/>
        </p:nvSpPr>
        <p:spPr>
          <a:xfrm>
            <a:off x="5413604" y="3855420"/>
            <a:ext cx="6530570" cy="461665"/>
          </a:xfrm>
          <a:prstGeom prst="rect">
            <a:avLst/>
          </a:prstGeom>
          <a:solidFill>
            <a:schemeClr val="bg1"/>
          </a:solidFill>
        </p:spPr>
        <p:txBody>
          <a:bodyPr wrap="none">
            <a:spAutoFit/>
          </a:bodyPr>
          <a:lstStyle/>
          <a:p>
            <a:pPr algn="ctr"/>
            <a:r>
              <a:rPr lang="en-US" sz="2400" dirty="0">
                <a:solidFill>
                  <a:srgbClr val="002060"/>
                </a:solidFill>
                <a:latin typeface="Arial" charset="0"/>
                <a:ea typeface="Arial" charset="0"/>
                <a:cs typeface="Arial" charset="0"/>
              </a:rPr>
              <a:t>main achievement, proposed theory, discovery</a:t>
            </a:r>
          </a:p>
        </p:txBody>
      </p:sp>
      <p:sp>
        <p:nvSpPr>
          <p:cNvPr id="41" name="TextBox 40"/>
          <p:cNvSpPr txBox="1"/>
          <p:nvPr/>
        </p:nvSpPr>
        <p:spPr>
          <a:xfrm>
            <a:off x="3164011" y="3881120"/>
            <a:ext cx="1127233" cy="461665"/>
          </a:xfrm>
          <a:prstGeom prst="rect">
            <a:avLst/>
          </a:prstGeom>
          <a:solidFill>
            <a:schemeClr val="bg1"/>
          </a:solidFill>
        </p:spPr>
        <p:txBody>
          <a:bodyPr wrap="none" rtlCol="0">
            <a:spAutoFit/>
          </a:bodyPr>
          <a:lstStyle/>
          <a:p>
            <a:pPr algn="ctr"/>
            <a:r>
              <a:rPr lang="en-US" sz="2400" dirty="0">
                <a:solidFill>
                  <a:srgbClr val="C00000"/>
                </a:solidFill>
                <a:latin typeface="Arial" charset="0"/>
                <a:ea typeface="Arial" charset="0"/>
                <a:cs typeface="Arial" charset="0"/>
              </a:rPr>
              <a:t>Known</a:t>
            </a:r>
          </a:p>
        </p:txBody>
      </p:sp>
      <p:sp>
        <p:nvSpPr>
          <p:cNvPr id="42" name="TextBox 41"/>
          <p:cNvSpPr txBox="1"/>
          <p:nvPr/>
        </p:nvSpPr>
        <p:spPr>
          <a:xfrm>
            <a:off x="3116202" y="4416357"/>
            <a:ext cx="1470274" cy="461665"/>
          </a:xfrm>
          <a:prstGeom prst="rect">
            <a:avLst/>
          </a:prstGeom>
          <a:solidFill>
            <a:schemeClr val="bg1"/>
          </a:solidFill>
        </p:spPr>
        <p:txBody>
          <a:bodyPr wrap="none" rtlCol="0">
            <a:spAutoFit/>
          </a:bodyPr>
          <a:lstStyle/>
          <a:p>
            <a:pPr algn="ctr"/>
            <a:r>
              <a:rPr lang="en-US" sz="2400" dirty="0">
                <a:solidFill>
                  <a:srgbClr val="7030A0"/>
                </a:solidFill>
                <a:latin typeface="Arial" charset="0"/>
                <a:ea typeface="Arial" charset="0"/>
                <a:cs typeface="Arial" charset="0"/>
              </a:rPr>
              <a:t>Unknown</a:t>
            </a:r>
          </a:p>
        </p:txBody>
      </p:sp>
      <p:sp>
        <p:nvSpPr>
          <p:cNvPr id="43" name="TextBox 42"/>
          <p:cNvSpPr txBox="1"/>
          <p:nvPr/>
        </p:nvSpPr>
        <p:spPr>
          <a:xfrm>
            <a:off x="2730681" y="4943423"/>
            <a:ext cx="2188420" cy="461665"/>
          </a:xfrm>
          <a:prstGeom prst="rect">
            <a:avLst/>
          </a:prstGeom>
          <a:solidFill>
            <a:schemeClr val="bg1"/>
          </a:solidFill>
        </p:spPr>
        <p:txBody>
          <a:bodyPr wrap="none" rtlCol="0">
            <a:spAutoFit/>
          </a:bodyPr>
          <a:lstStyle/>
          <a:p>
            <a:pPr algn="ctr"/>
            <a:r>
              <a:rPr lang="en-US" sz="2400" dirty="0">
                <a:solidFill>
                  <a:srgbClr val="002060"/>
                </a:solidFill>
                <a:latin typeface="Arial" charset="0"/>
                <a:ea typeface="Arial" charset="0"/>
                <a:cs typeface="Arial" charset="0"/>
              </a:rPr>
              <a:t>Main Message</a:t>
            </a:r>
          </a:p>
        </p:txBody>
      </p:sp>
    </p:spTree>
    <p:extLst>
      <p:ext uri="{BB962C8B-B14F-4D97-AF65-F5344CB8AC3E}">
        <p14:creationId xmlns:p14="http://schemas.microsoft.com/office/powerpoint/2010/main" val="343852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13" grpId="0"/>
      <p:bldP spid="23" grpId="0"/>
      <p:bldP spid="24" grpId="0"/>
      <p:bldP spid="25" grpId="0"/>
      <p:bldP spid="26" grpId="0"/>
      <p:bldP spid="32" grpId="0"/>
      <p:bldP spid="33" grpId="0"/>
      <p:bldP spid="34" grpId="0"/>
      <p:bldP spid="36" grpId="0"/>
      <p:bldP spid="37" grpId="0" animBg="1"/>
      <p:bldP spid="38" grpId="0" animBg="1"/>
      <p:bldP spid="39" grpId="0" animBg="1"/>
      <p:bldP spid="41" grpId="0" animBg="1"/>
      <p:bldP spid="42" grpId="0" animBg="1"/>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Introduction</a:t>
            </a:r>
          </a:p>
        </p:txBody>
      </p:sp>
      <p:sp>
        <p:nvSpPr>
          <p:cNvPr id="30" name="TextBox 29"/>
          <p:cNvSpPr txBox="1"/>
          <p:nvPr/>
        </p:nvSpPr>
        <p:spPr>
          <a:xfrm>
            <a:off x="7571874" y="5759116"/>
            <a:ext cx="184731" cy="369332"/>
          </a:xfrm>
          <a:prstGeom prst="rect">
            <a:avLst/>
          </a:prstGeom>
          <a:noFill/>
        </p:spPr>
        <p:txBody>
          <a:bodyPr wrap="none" rtlCol="0">
            <a:spAutoFit/>
          </a:bodyPr>
          <a:lstStyle/>
          <a:p>
            <a:endParaRPr lang="en-US" dirty="0"/>
          </a:p>
        </p:txBody>
      </p:sp>
      <p:sp>
        <p:nvSpPr>
          <p:cNvPr id="33" name="Trapezoid 32"/>
          <p:cNvSpPr/>
          <p:nvPr/>
        </p:nvSpPr>
        <p:spPr>
          <a:xfrm flipV="1">
            <a:off x="570567" y="1809115"/>
            <a:ext cx="5166762" cy="3950001"/>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47376" y="4847579"/>
            <a:ext cx="3013143" cy="91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145183" y="1981525"/>
            <a:ext cx="1928732" cy="646331"/>
          </a:xfrm>
          <a:prstGeom prst="rect">
            <a:avLst/>
          </a:prstGeom>
          <a:noFill/>
        </p:spPr>
        <p:txBody>
          <a:bodyPr wrap="none" rtlCol="0">
            <a:spAutoFit/>
          </a:bodyPr>
          <a:lstStyle/>
          <a:p>
            <a:r>
              <a:rPr lang="en-US" sz="3600" dirty="0">
                <a:latin typeface="Arial" charset="0"/>
                <a:ea typeface="Arial" charset="0"/>
                <a:cs typeface="Arial" charset="0"/>
              </a:rPr>
              <a:t>Opening</a:t>
            </a:r>
          </a:p>
        </p:txBody>
      </p:sp>
      <p:sp>
        <p:nvSpPr>
          <p:cNvPr id="39" name="TextBox 38"/>
          <p:cNvSpPr txBox="1"/>
          <p:nvPr/>
        </p:nvSpPr>
        <p:spPr>
          <a:xfrm>
            <a:off x="2619672" y="4938820"/>
            <a:ext cx="979755" cy="646331"/>
          </a:xfrm>
          <a:prstGeom prst="rect">
            <a:avLst/>
          </a:prstGeom>
          <a:noFill/>
        </p:spPr>
        <p:txBody>
          <a:bodyPr wrap="none" rtlCol="0">
            <a:spAutoFit/>
          </a:bodyPr>
          <a:lstStyle/>
          <a:p>
            <a:r>
              <a:rPr lang="en-US" sz="3600" dirty="0">
                <a:latin typeface="Arial" charset="0"/>
                <a:ea typeface="Arial" charset="0"/>
                <a:cs typeface="Arial" charset="0"/>
              </a:rPr>
              <a:t>Aim</a:t>
            </a:r>
          </a:p>
        </p:txBody>
      </p:sp>
      <p:sp>
        <p:nvSpPr>
          <p:cNvPr id="47" name="TextBox 46"/>
          <p:cNvSpPr txBox="1"/>
          <p:nvPr/>
        </p:nvSpPr>
        <p:spPr>
          <a:xfrm>
            <a:off x="7268123" y="3414551"/>
            <a:ext cx="2877711" cy="646331"/>
          </a:xfrm>
          <a:prstGeom prst="rect">
            <a:avLst/>
          </a:prstGeom>
          <a:noFill/>
        </p:spPr>
        <p:txBody>
          <a:bodyPr wrap="none" rtlCol="0">
            <a:spAutoFit/>
          </a:bodyPr>
          <a:lstStyle/>
          <a:p>
            <a:r>
              <a:rPr lang="en-US" sz="3600" dirty="0">
                <a:latin typeface="Arial" charset="0"/>
                <a:ea typeface="Arial" charset="0"/>
                <a:cs typeface="Arial" charset="0"/>
              </a:rPr>
              <a:t>Funnel (O-A)</a:t>
            </a:r>
          </a:p>
        </p:txBody>
      </p:sp>
      <p:sp>
        <p:nvSpPr>
          <p:cNvPr id="48" name="Right Brace 47"/>
          <p:cNvSpPr/>
          <p:nvPr/>
        </p:nvSpPr>
        <p:spPr>
          <a:xfrm>
            <a:off x="5737329" y="2627856"/>
            <a:ext cx="1306236" cy="2219723"/>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p:cNvSpPr txBox="1"/>
          <p:nvPr/>
        </p:nvSpPr>
        <p:spPr>
          <a:xfrm>
            <a:off x="721895" y="712911"/>
            <a:ext cx="10748210" cy="830997"/>
          </a:xfrm>
          <a:prstGeom prst="rect">
            <a:avLst/>
          </a:prstGeom>
          <a:noFill/>
        </p:spPr>
        <p:txBody>
          <a:bodyPr wrap="square" rtlCol="0">
            <a:spAutoFit/>
          </a:bodyPr>
          <a:lstStyle/>
          <a:p>
            <a:pPr algn="ctr"/>
            <a:r>
              <a:rPr lang="en-US" sz="2400" i="1" dirty="0">
                <a:latin typeface="Arial" charset="0"/>
                <a:ea typeface="Arial" charset="0"/>
                <a:cs typeface="Arial" charset="0"/>
              </a:rPr>
              <a:t>The structure of the Introduction can be divided into three major parts: the opening, the funnel (O-A), and the aim.</a:t>
            </a:r>
          </a:p>
        </p:txBody>
      </p:sp>
      <p:sp>
        <p:nvSpPr>
          <p:cNvPr id="12" name="TextBox 11"/>
          <p:cNvSpPr txBox="1"/>
          <p:nvPr/>
        </p:nvSpPr>
        <p:spPr>
          <a:xfrm>
            <a:off x="6531429" y="1835788"/>
            <a:ext cx="5233123" cy="1200329"/>
          </a:xfrm>
          <a:prstGeom prst="rect">
            <a:avLst/>
          </a:prstGeom>
          <a:noFill/>
        </p:spPr>
        <p:txBody>
          <a:bodyPr wrap="square" rtlCol="0">
            <a:spAutoFit/>
          </a:bodyPr>
          <a:lstStyle/>
          <a:p>
            <a:pPr algn="ctr"/>
            <a:r>
              <a:rPr lang="en-US" sz="2400" dirty="0">
                <a:solidFill>
                  <a:srgbClr val="7030A0"/>
                </a:solidFill>
                <a:latin typeface="Arial" charset="0"/>
                <a:ea typeface="Arial" charset="0"/>
                <a:cs typeface="Arial" charset="0"/>
              </a:rPr>
              <a:t>The Opening introduces the topic, establishes significance and identifies the large issue addressed.</a:t>
            </a:r>
          </a:p>
        </p:txBody>
      </p:sp>
      <p:sp>
        <p:nvSpPr>
          <p:cNvPr id="13" name="TextBox 12"/>
          <p:cNvSpPr txBox="1"/>
          <p:nvPr/>
        </p:nvSpPr>
        <p:spPr>
          <a:xfrm>
            <a:off x="6571438" y="4061656"/>
            <a:ext cx="5233123" cy="1200329"/>
          </a:xfrm>
          <a:prstGeom prst="rect">
            <a:avLst/>
          </a:prstGeom>
          <a:noFill/>
        </p:spPr>
        <p:txBody>
          <a:bodyPr wrap="square" rtlCol="0">
            <a:spAutoFit/>
          </a:bodyPr>
          <a:lstStyle/>
          <a:p>
            <a:pPr algn="ctr"/>
            <a:r>
              <a:rPr lang="en-US" sz="2400" dirty="0">
                <a:solidFill>
                  <a:srgbClr val="7030A0"/>
                </a:solidFill>
                <a:latin typeface="Arial" charset="0"/>
                <a:ea typeface="Arial" charset="0"/>
                <a:cs typeface="Arial" charset="0"/>
              </a:rPr>
              <a:t>Funnel tells what is known and unknown about issue (narrowing towards Aim).</a:t>
            </a:r>
          </a:p>
        </p:txBody>
      </p:sp>
      <p:sp>
        <p:nvSpPr>
          <p:cNvPr id="14" name="TextBox 13"/>
          <p:cNvSpPr txBox="1"/>
          <p:nvPr/>
        </p:nvSpPr>
        <p:spPr>
          <a:xfrm>
            <a:off x="1148395" y="6031753"/>
            <a:ext cx="9895209" cy="461665"/>
          </a:xfrm>
          <a:prstGeom prst="rect">
            <a:avLst/>
          </a:prstGeom>
          <a:noFill/>
        </p:spPr>
        <p:txBody>
          <a:bodyPr wrap="square" rtlCol="0">
            <a:spAutoFit/>
          </a:bodyPr>
          <a:lstStyle/>
          <a:p>
            <a:pPr algn="ctr"/>
            <a:r>
              <a:rPr lang="en-US" sz="2400" dirty="0">
                <a:solidFill>
                  <a:srgbClr val="7030A0"/>
                </a:solidFill>
                <a:latin typeface="Arial" charset="0"/>
                <a:ea typeface="Arial" charset="0"/>
                <a:cs typeface="Arial" charset="0"/>
              </a:rPr>
              <a:t>Aim states question or main message</a:t>
            </a:r>
          </a:p>
        </p:txBody>
      </p:sp>
    </p:spTree>
    <p:extLst>
      <p:ext uri="{BB962C8B-B14F-4D97-AF65-F5344CB8AC3E}">
        <p14:creationId xmlns:p14="http://schemas.microsoft.com/office/powerpoint/2010/main" val="3139078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7" grpId="0"/>
      <p:bldP spid="39" grpId="0"/>
      <p:bldP spid="47" grpId="0"/>
      <p:bldP spid="48" grpId="0" animBg="1"/>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Opening</a:t>
            </a:r>
          </a:p>
        </p:txBody>
      </p:sp>
      <p:sp>
        <p:nvSpPr>
          <p:cNvPr id="30" name="TextBox 29"/>
          <p:cNvSpPr txBox="1"/>
          <p:nvPr/>
        </p:nvSpPr>
        <p:spPr>
          <a:xfrm>
            <a:off x="7571874" y="5759116"/>
            <a:ext cx="184731" cy="369332"/>
          </a:xfrm>
          <a:prstGeom prst="rect">
            <a:avLst/>
          </a:prstGeom>
          <a:noFill/>
        </p:spPr>
        <p:txBody>
          <a:bodyPr wrap="none" rtlCol="0">
            <a:spAutoFit/>
          </a:bodyPr>
          <a:lstStyle/>
          <a:p>
            <a:endParaRPr lang="en-US" dirty="0"/>
          </a:p>
        </p:txBody>
      </p:sp>
      <p:sp>
        <p:nvSpPr>
          <p:cNvPr id="33" name="Trapezoid 32"/>
          <p:cNvSpPr/>
          <p:nvPr/>
        </p:nvSpPr>
        <p:spPr>
          <a:xfrm flipV="1">
            <a:off x="570567" y="1380481"/>
            <a:ext cx="5166762" cy="3950001"/>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47376" y="4418945"/>
            <a:ext cx="3013143" cy="91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961302" y="2515204"/>
            <a:ext cx="3674403" cy="830997"/>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3. Identify problem area / </a:t>
            </a:r>
          </a:p>
          <a:p>
            <a:pPr algn="ctr"/>
            <a:r>
              <a:rPr lang="en-US" sz="2400" dirty="0">
                <a:solidFill>
                  <a:srgbClr val="7030A0"/>
                </a:solidFill>
                <a:latin typeface="Arial" charset="0"/>
                <a:ea typeface="Arial" charset="0"/>
                <a:cs typeface="Arial" charset="0"/>
              </a:rPr>
              <a:t>   current research focus</a:t>
            </a:r>
          </a:p>
        </p:txBody>
      </p:sp>
      <p:sp>
        <p:nvSpPr>
          <p:cNvPr id="21" name="TextBox 20"/>
          <p:cNvSpPr txBox="1"/>
          <p:nvPr/>
        </p:nvSpPr>
        <p:spPr>
          <a:xfrm>
            <a:off x="6961302" y="1419324"/>
            <a:ext cx="3472425"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1. Establish significance</a:t>
            </a:r>
          </a:p>
        </p:txBody>
      </p:sp>
      <p:sp>
        <p:nvSpPr>
          <p:cNvPr id="22" name="TextBox 21"/>
          <p:cNvSpPr txBox="1"/>
          <p:nvPr/>
        </p:nvSpPr>
        <p:spPr>
          <a:xfrm>
            <a:off x="6964557" y="1938506"/>
            <a:ext cx="3727303"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2. Background / keywords</a:t>
            </a:r>
          </a:p>
        </p:txBody>
      </p:sp>
      <p:sp>
        <p:nvSpPr>
          <p:cNvPr id="23" name="Right Brace 22"/>
          <p:cNvSpPr/>
          <p:nvPr/>
        </p:nvSpPr>
        <p:spPr>
          <a:xfrm rot="10800000">
            <a:off x="5775887" y="1338412"/>
            <a:ext cx="1306236" cy="1993305"/>
          </a:xfrm>
          <a:prstGeom prst="rightBrace">
            <a:avLst>
              <a:gd name="adj1" fmla="val 8333"/>
              <a:gd name="adj2" fmla="val 76923"/>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721895" y="725112"/>
            <a:ext cx="10748210" cy="461665"/>
          </a:xfrm>
          <a:prstGeom prst="rect">
            <a:avLst/>
          </a:prstGeom>
          <a:noFill/>
        </p:spPr>
        <p:txBody>
          <a:bodyPr wrap="square" rtlCol="0">
            <a:spAutoFit/>
          </a:bodyPr>
          <a:lstStyle/>
          <a:p>
            <a:pPr algn="ctr"/>
            <a:r>
              <a:rPr lang="en-US" sz="2400" dirty="0">
                <a:latin typeface="Arial" charset="0"/>
                <a:ea typeface="Arial" charset="0"/>
                <a:cs typeface="Arial" charset="0"/>
              </a:rPr>
              <a:t>It is important to do 3 things in the opening:</a:t>
            </a:r>
          </a:p>
        </p:txBody>
      </p:sp>
      <p:sp>
        <p:nvSpPr>
          <p:cNvPr id="18" name="TextBox 17"/>
          <p:cNvSpPr txBox="1"/>
          <p:nvPr/>
        </p:nvSpPr>
        <p:spPr>
          <a:xfrm>
            <a:off x="2486564" y="1664869"/>
            <a:ext cx="1350050" cy="461665"/>
          </a:xfrm>
          <a:prstGeom prst="rect">
            <a:avLst/>
          </a:prstGeom>
          <a:noFill/>
        </p:spPr>
        <p:txBody>
          <a:bodyPr wrap="none" rtlCol="0">
            <a:spAutoFit/>
          </a:bodyPr>
          <a:lstStyle/>
          <a:p>
            <a:pPr algn="ctr"/>
            <a:r>
              <a:rPr lang="en-US" sz="2400" dirty="0">
                <a:latin typeface="Arial" charset="0"/>
                <a:ea typeface="Arial" charset="0"/>
                <a:cs typeface="Arial" charset="0"/>
              </a:rPr>
              <a:t>Opening</a:t>
            </a:r>
          </a:p>
        </p:txBody>
      </p:sp>
    </p:spTree>
    <p:extLst>
      <p:ext uri="{BB962C8B-B14F-4D97-AF65-F5344CB8AC3E}">
        <p14:creationId xmlns:p14="http://schemas.microsoft.com/office/powerpoint/2010/main" val="133803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Opening</a:t>
            </a:r>
          </a:p>
        </p:txBody>
      </p:sp>
      <p:sp>
        <p:nvSpPr>
          <p:cNvPr id="30" name="TextBox 29"/>
          <p:cNvSpPr txBox="1"/>
          <p:nvPr/>
        </p:nvSpPr>
        <p:spPr>
          <a:xfrm>
            <a:off x="7571874" y="5734403"/>
            <a:ext cx="184731" cy="369332"/>
          </a:xfrm>
          <a:prstGeom prst="rect">
            <a:avLst/>
          </a:prstGeom>
          <a:noFill/>
        </p:spPr>
        <p:txBody>
          <a:bodyPr wrap="none" rtlCol="0">
            <a:spAutoFit/>
          </a:bodyPr>
          <a:lstStyle/>
          <a:p>
            <a:endParaRPr lang="en-US" dirty="0"/>
          </a:p>
        </p:txBody>
      </p:sp>
      <p:sp>
        <p:nvSpPr>
          <p:cNvPr id="33" name="Trapezoid 32"/>
          <p:cNvSpPr/>
          <p:nvPr/>
        </p:nvSpPr>
        <p:spPr>
          <a:xfrm flipV="1">
            <a:off x="570567" y="1800614"/>
            <a:ext cx="5166762" cy="3950001"/>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47376" y="4839078"/>
            <a:ext cx="3013143" cy="91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368674" y="3009828"/>
            <a:ext cx="4482356" cy="830997"/>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gravitational-wave amplitudes remarkably small</a:t>
            </a:r>
          </a:p>
        </p:txBody>
      </p:sp>
      <p:sp>
        <p:nvSpPr>
          <p:cNvPr id="23" name="Right Brace 22"/>
          <p:cNvSpPr/>
          <p:nvPr/>
        </p:nvSpPr>
        <p:spPr>
          <a:xfrm rot="10800000">
            <a:off x="5775887" y="1758540"/>
            <a:ext cx="1306236" cy="3453921"/>
          </a:xfrm>
          <a:prstGeom prst="rightBrace">
            <a:avLst>
              <a:gd name="adj1" fmla="val 8333"/>
              <a:gd name="adj2" fmla="val 89865"/>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2145183" y="1964336"/>
            <a:ext cx="1928732" cy="646331"/>
          </a:xfrm>
          <a:prstGeom prst="rect">
            <a:avLst/>
          </a:prstGeom>
          <a:noFill/>
        </p:spPr>
        <p:txBody>
          <a:bodyPr wrap="none" rtlCol="0">
            <a:spAutoFit/>
          </a:bodyPr>
          <a:lstStyle/>
          <a:p>
            <a:r>
              <a:rPr lang="en-US" sz="3600" dirty="0">
                <a:latin typeface="Arial" charset="0"/>
                <a:ea typeface="Arial" charset="0"/>
                <a:cs typeface="Arial" charset="0"/>
              </a:rPr>
              <a:t>Opening</a:t>
            </a:r>
          </a:p>
        </p:txBody>
      </p:sp>
      <p:sp>
        <p:nvSpPr>
          <p:cNvPr id="3" name="TextBox 2"/>
          <p:cNvSpPr txBox="1"/>
          <p:nvPr/>
        </p:nvSpPr>
        <p:spPr>
          <a:xfrm>
            <a:off x="6878923" y="3009828"/>
            <a:ext cx="292068" cy="461665"/>
          </a:xfrm>
          <a:prstGeom prst="rect">
            <a:avLst/>
          </a:prstGeom>
          <a:noFill/>
        </p:spPr>
        <p:txBody>
          <a:bodyPr wrap="none" rtlCol="0">
            <a:spAutoFit/>
          </a:bodyPr>
          <a:lstStyle/>
          <a:p>
            <a:r>
              <a:rPr lang="en-US" sz="2400" dirty="0">
                <a:latin typeface="Arial" charset="0"/>
                <a:ea typeface="Arial" charset="0"/>
                <a:cs typeface="Arial" charset="0"/>
              </a:rPr>
              <a:t>•</a:t>
            </a:r>
          </a:p>
        </p:txBody>
      </p:sp>
      <p:sp>
        <p:nvSpPr>
          <p:cNvPr id="26" name="TextBox 25"/>
          <p:cNvSpPr txBox="1"/>
          <p:nvPr/>
        </p:nvSpPr>
        <p:spPr>
          <a:xfrm>
            <a:off x="7395474" y="1864439"/>
            <a:ext cx="4633965" cy="830997"/>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Einstein predicted the existence of gravitational waves.</a:t>
            </a:r>
            <a:endParaRPr lang="en-US" sz="2400" dirty="0">
              <a:latin typeface="Arial" panose="020B0604020202020204" pitchFamily="34" charset="0"/>
              <a:ea typeface="Arial" charset="0"/>
              <a:cs typeface="Arial" panose="020B0604020202020204" pitchFamily="34" charset="0"/>
            </a:endParaRPr>
          </a:p>
        </p:txBody>
      </p:sp>
      <p:sp>
        <p:nvSpPr>
          <p:cNvPr id="27" name="TextBox 26"/>
          <p:cNvSpPr txBox="1"/>
          <p:nvPr/>
        </p:nvSpPr>
        <p:spPr>
          <a:xfrm>
            <a:off x="6905724" y="1864439"/>
            <a:ext cx="292068" cy="461665"/>
          </a:xfrm>
          <a:prstGeom prst="rect">
            <a:avLst/>
          </a:prstGeom>
          <a:noFill/>
        </p:spPr>
        <p:txBody>
          <a:bodyPr wrap="none" rtlCol="0">
            <a:spAutoFit/>
          </a:bodyPr>
          <a:lstStyle/>
          <a:p>
            <a:r>
              <a:rPr lang="en-US" sz="2400" dirty="0">
                <a:latin typeface="Arial" charset="0"/>
                <a:ea typeface="Arial" charset="0"/>
                <a:cs typeface="Arial" charset="0"/>
              </a:rPr>
              <a:t>•</a:t>
            </a:r>
          </a:p>
        </p:txBody>
      </p:sp>
      <p:sp>
        <p:nvSpPr>
          <p:cNvPr id="4" name="Rectangle 3">
            <a:extLst>
              <a:ext uri="{FF2B5EF4-FFF2-40B4-BE49-F238E27FC236}">
                <a16:creationId xmlns:a16="http://schemas.microsoft.com/office/drawing/2014/main" id="{3FFB5280-5B46-AB4D-BE97-7586281DFAD8}"/>
              </a:ext>
            </a:extLst>
          </p:cNvPr>
          <p:cNvSpPr/>
          <p:nvPr/>
        </p:nvSpPr>
        <p:spPr>
          <a:xfrm>
            <a:off x="7395474" y="4012132"/>
            <a:ext cx="4826073"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significant debate about the physical reality of gravitational waves.</a:t>
            </a:r>
          </a:p>
        </p:txBody>
      </p:sp>
      <p:sp>
        <p:nvSpPr>
          <p:cNvPr id="15" name="TextBox 14">
            <a:extLst>
              <a:ext uri="{FF2B5EF4-FFF2-40B4-BE49-F238E27FC236}">
                <a16:creationId xmlns:a16="http://schemas.microsoft.com/office/drawing/2014/main" id="{37CB30D2-6E26-B843-BAE9-EFC287988A8B}"/>
              </a:ext>
            </a:extLst>
          </p:cNvPr>
          <p:cNvSpPr txBox="1"/>
          <p:nvPr/>
        </p:nvSpPr>
        <p:spPr>
          <a:xfrm>
            <a:off x="6889083" y="3954708"/>
            <a:ext cx="292068" cy="461665"/>
          </a:xfrm>
          <a:prstGeom prst="rect">
            <a:avLst/>
          </a:prstGeom>
          <a:noFill/>
        </p:spPr>
        <p:txBody>
          <a:bodyPr wrap="none" rtlCol="0">
            <a:spAutoFit/>
          </a:bodyPr>
          <a:lstStyle/>
          <a:p>
            <a:r>
              <a:rPr lang="en-US" sz="2400" dirty="0">
                <a:latin typeface="Arial" charset="0"/>
                <a:ea typeface="Arial" charset="0"/>
                <a:cs typeface="Arial" charset="0"/>
              </a:rPr>
              <a:t>•</a:t>
            </a:r>
          </a:p>
        </p:txBody>
      </p:sp>
      <p:sp>
        <p:nvSpPr>
          <p:cNvPr id="20" name="TextBox 19">
            <a:extLst>
              <a:ext uri="{FF2B5EF4-FFF2-40B4-BE49-F238E27FC236}">
                <a16:creationId xmlns:a16="http://schemas.microsoft.com/office/drawing/2014/main" id="{920A592D-CB70-EF4C-9AE0-A2545AB9998D}"/>
              </a:ext>
            </a:extLst>
          </p:cNvPr>
          <p:cNvSpPr txBox="1"/>
          <p:nvPr/>
        </p:nvSpPr>
        <p:spPr>
          <a:xfrm>
            <a:off x="570566" y="624998"/>
            <a:ext cx="11081855" cy="830997"/>
          </a:xfrm>
          <a:prstGeom prst="rect">
            <a:avLst/>
          </a:prstGeom>
          <a:noFill/>
        </p:spPr>
        <p:txBody>
          <a:bodyPr wrap="square" rtlCol="0">
            <a:spAutoFit/>
          </a:bodyPr>
          <a:lstStyle/>
          <a:p>
            <a:pPr algn="ctr"/>
            <a:r>
              <a:rPr lang="en-US" sz="2400" i="1" dirty="0">
                <a:latin typeface="Arial" charset="0"/>
                <a:ea typeface="Arial" charset="0"/>
                <a:cs typeface="Arial" charset="0"/>
              </a:rPr>
              <a:t>Abbott et al. (2016) establish significance and tell readers what big problem in the field they wanted to address.  </a:t>
            </a:r>
          </a:p>
        </p:txBody>
      </p:sp>
    </p:spTree>
    <p:extLst>
      <p:ext uri="{BB962C8B-B14F-4D97-AF65-F5344CB8AC3E}">
        <p14:creationId xmlns:p14="http://schemas.microsoft.com/office/powerpoint/2010/main" val="1592198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animBg="1"/>
      <p:bldP spid="3" grpId="0"/>
      <p:bldP spid="26" grpId="0"/>
      <p:bldP spid="27" grpId="0"/>
      <p:bldP spid="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Funnel</a:t>
            </a:r>
          </a:p>
        </p:txBody>
      </p:sp>
      <p:sp>
        <p:nvSpPr>
          <p:cNvPr id="30" name="TextBox 29"/>
          <p:cNvSpPr txBox="1"/>
          <p:nvPr/>
        </p:nvSpPr>
        <p:spPr>
          <a:xfrm>
            <a:off x="7571874" y="5759116"/>
            <a:ext cx="184731" cy="369332"/>
          </a:xfrm>
          <a:prstGeom prst="rect">
            <a:avLst/>
          </a:prstGeom>
          <a:noFill/>
        </p:spPr>
        <p:txBody>
          <a:bodyPr wrap="none" rtlCol="0">
            <a:spAutoFit/>
          </a:bodyPr>
          <a:lstStyle/>
          <a:p>
            <a:endParaRPr lang="en-US" dirty="0"/>
          </a:p>
        </p:txBody>
      </p:sp>
      <p:sp>
        <p:nvSpPr>
          <p:cNvPr id="33" name="Trapezoid 32"/>
          <p:cNvSpPr/>
          <p:nvPr/>
        </p:nvSpPr>
        <p:spPr>
          <a:xfrm flipV="1">
            <a:off x="570567" y="1809115"/>
            <a:ext cx="5166762" cy="3950001"/>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47376" y="4847579"/>
            <a:ext cx="3013143" cy="91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050920" y="1984181"/>
            <a:ext cx="2206053" cy="461665"/>
          </a:xfrm>
          <a:prstGeom prst="rect">
            <a:avLst/>
          </a:prstGeom>
          <a:noFill/>
        </p:spPr>
        <p:txBody>
          <a:bodyPr wrap="none" rtlCol="0">
            <a:spAutoFit/>
          </a:bodyPr>
          <a:lstStyle/>
          <a:p>
            <a:r>
              <a:rPr lang="en-US" sz="2400" dirty="0">
                <a:latin typeface="Arial" charset="0"/>
                <a:ea typeface="Arial" charset="0"/>
                <a:cs typeface="Arial" charset="0"/>
              </a:rPr>
              <a:t>Large Problem</a:t>
            </a:r>
          </a:p>
        </p:txBody>
      </p:sp>
      <p:sp>
        <p:nvSpPr>
          <p:cNvPr id="39" name="TextBox 38"/>
          <p:cNvSpPr txBox="1"/>
          <p:nvPr/>
        </p:nvSpPr>
        <p:spPr>
          <a:xfrm>
            <a:off x="2115236" y="4907300"/>
            <a:ext cx="2116926" cy="830997"/>
          </a:xfrm>
          <a:prstGeom prst="rect">
            <a:avLst/>
          </a:prstGeom>
          <a:noFill/>
        </p:spPr>
        <p:txBody>
          <a:bodyPr wrap="none" rtlCol="0">
            <a:spAutoFit/>
          </a:bodyPr>
          <a:lstStyle/>
          <a:p>
            <a:pPr algn="ctr"/>
            <a:r>
              <a:rPr lang="en-US" sz="2400" dirty="0">
                <a:latin typeface="Arial" charset="0"/>
                <a:ea typeface="Arial" charset="0"/>
                <a:cs typeface="Arial" charset="0"/>
              </a:rPr>
              <a:t>Specific Aim / </a:t>
            </a:r>
          </a:p>
          <a:p>
            <a:pPr algn="ctr"/>
            <a:r>
              <a:rPr lang="en-US" sz="2400" dirty="0">
                <a:latin typeface="Arial" charset="0"/>
                <a:ea typeface="Arial" charset="0"/>
                <a:cs typeface="Arial" charset="0"/>
              </a:rPr>
              <a:t>Discovery</a:t>
            </a:r>
          </a:p>
        </p:txBody>
      </p:sp>
      <p:sp>
        <p:nvSpPr>
          <p:cNvPr id="47" name="TextBox 46"/>
          <p:cNvSpPr txBox="1"/>
          <p:nvPr/>
        </p:nvSpPr>
        <p:spPr>
          <a:xfrm>
            <a:off x="7268123" y="3414551"/>
            <a:ext cx="2877711" cy="646331"/>
          </a:xfrm>
          <a:prstGeom prst="rect">
            <a:avLst/>
          </a:prstGeom>
          <a:noFill/>
        </p:spPr>
        <p:txBody>
          <a:bodyPr wrap="none" rtlCol="0">
            <a:spAutoFit/>
          </a:bodyPr>
          <a:lstStyle/>
          <a:p>
            <a:r>
              <a:rPr lang="en-US" sz="3600" dirty="0">
                <a:solidFill>
                  <a:srgbClr val="7030A0"/>
                </a:solidFill>
                <a:latin typeface="Arial" charset="0"/>
                <a:ea typeface="Arial" charset="0"/>
                <a:cs typeface="Arial" charset="0"/>
              </a:rPr>
              <a:t>Funnel (O-A)</a:t>
            </a:r>
          </a:p>
        </p:txBody>
      </p:sp>
      <p:sp>
        <p:nvSpPr>
          <p:cNvPr id="48" name="Right Brace 47"/>
          <p:cNvSpPr/>
          <p:nvPr/>
        </p:nvSpPr>
        <p:spPr>
          <a:xfrm>
            <a:off x="5737329" y="2627856"/>
            <a:ext cx="1306236" cy="2219723"/>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2468335" y="2679340"/>
            <a:ext cx="1364476" cy="461665"/>
          </a:xfrm>
          <a:prstGeom prst="rect">
            <a:avLst/>
          </a:prstGeom>
          <a:noFill/>
        </p:spPr>
        <p:txBody>
          <a:bodyPr wrap="none" rtlCol="0">
            <a:spAutoFit/>
          </a:bodyPr>
          <a:lstStyle/>
          <a:p>
            <a:pPr algn="ctr"/>
            <a:r>
              <a:rPr lang="en-US" sz="2400" dirty="0">
                <a:solidFill>
                  <a:srgbClr val="7030A0"/>
                </a:solidFill>
                <a:latin typeface="Arial" charset="0"/>
                <a:ea typeface="Arial" charset="0"/>
                <a:cs typeface="Arial" charset="0"/>
              </a:rPr>
              <a:t>KNOWN</a:t>
            </a:r>
          </a:p>
        </p:txBody>
      </p:sp>
      <p:sp>
        <p:nvSpPr>
          <p:cNvPr id="15" name="TextBox 14"/>
          <p:cNvSpPr txBox="1"/>
          <p:nvPr/>
        </p:nvSpPr>
        <p:spPr>
          <a:xfrm>
            <a:off x="2245517" y="3599217"/>
            <a:ext cx="1810112" cy="461665"/>
          </a:xfrm>
          <a:prstGeom prst="rect">
            <a:avLst/>
          </a:prstGeom>
          <a:noFill/>
        </p:spPr>
        <p:txBody>
          <a:bodyPr wrap="none" rtlCol="0">
            <a:spAutoFit/>
          </a:bodyPr>
          <a:lstStyle/>
          <a:p>
            <a:pPr algn="ctr"/>
            <a:r>
              <a:rPr lang="en-US" sz="2400" dirty="0">
                <a:solidFill>
                  <a:srgbClr val="FF0000"/>
                </a:solidFill>
                <a:latin typeface="Arial" charset="0"/>
                <a:ea typeface="Arial" charset="0"/>
                <a:cs typeface="Arial" charset="0"/>
              </a:rPr>
              <a:t>UNKNOWN</a:t>
            </a:r>
          </a:p>
        </p:txBody>
      </p:sp>
      <p:sp>
        <p:nvSpPr>
          <p:cNvPr id="18" name="TextBox 17"/>
          <p:cNvSpPr txBox="1"/>
          <p:nvPr/>
        </p:nvSpPr>
        <p:spPr>
          <a:xfrm>
            <a:off x="734252" y="699265"/>
            <a:ext cx="10748210" cy="1569660"/>
          </a:xfrm>
          <a:prstGeom prst="rect">
            <a:avLst/>
          </a:prstGeom>
          <a:noFill/>
        </p:spPr>
        <p:txBody>
          <a:bodyPr wrap="square" rtlCol="0">
            <a:spAutoFit/>
          </a:bodyPr>
          <a:lstStyle/>
          <a:p>
            <a:r>
              <a:rPr lang="en-US" sz="2400" dirty="0">
                <a:latin typeface="Arial" charset="0"/>
                <a:ea typeface="Arial" charset="0"/>
                <a:cs typeface="Arial" charset="0"/>
              </a:rPr>
              <a:t>In the funnel, the authors need to justify their research by telling readers (1) </a:t>
            </a:r>
            <a:r>
              <a:rPr lang="en-US" sz="2400" dirty="0">
                <a:solidFill>
                  <a:srgbClr val="7030A0"/>
                </a:solidFill>
                <a:latin typeface="Arial" charset="0"/>
                <a:ea typeface="Arial" charset="0"/>
                <a:cs typeface="Arial" charset="0"/>
              </a:rPr>
              <a:t>where research comes from </a:t>
            </a:r>
            <a:r>
              <a:rPr lang="en-US" sz="2400" dirty="0">
                <a:latin typeface="Arial" charset="0"/>
                <a:ea typeface="Arial" charset="0"/>
                <a:cs typeface="Arial" charset="0"/>
              </a:rPr>
              <a:t>and</a:t>
            </a:r>
            <a:r>
              <a:rPr lang="en-US" sz="2400" dirty="0">
                <a:solidFill>
                  <a:srgbClr val="7030A0"/>
                </a:solidFill>
                <a:latin typeface="Arial" charset="0"/>
                <a:ea typeface="Arial" charset="0"/>
                <a:cs typeface="Arial" charset="0"/>
              </a:rPr>
              <a:t> (2) </a:t>
            </a:r>
            <a:r>
              <a:rPr lang="en-US" sz="2400" dirty="0">
                <a:solidFill>
                  <a:srgbClr val="FF0000"/>
                </a:solidFill>
                <a:latin typeface="Arial" charset="0"/>
                <a:ea typeface="Arial" charset="0"/>
                <a:cs typeface="Arial" charset="0"/>
              </a:rPr>
              <a:t>why research is needed</a:t>
            </a:r>
          </a:p>
          <a:p>
            <a:endParaRPr lang="en-US" sz="2400" dirty="0">
              <a:solidFill>
                <a:srgbClr val="7030A0"/>
              </a:solidFill>
              <a:latin typeface="Arial" charset="0"/>
              <a:ea typeface="Arial" charset="0"/>
              <a:cs typeface="Arial" charset="0"/>
            </a:endParaRPr>
          </a:p>
          <a:p>
            <a:pPr algn="ctr"/>
            <a:r>
              <a:rPr lang="en-US" sz="2400" dirty="0">
                <a:latin typeface="Arial" charset="0"/>
                <a:ea typeface="Arial" charset="0"/>
                <a:cs typeface="Arial" charset="0"/>
              </a:rPr>
              <a:t>  </a:t>
            </a:r>
          </a:p>
        </p:txBody>
      </p:sp>
    </p:spTree>
    <p:extLst>
      <p:ext uri="{BB962C8B-B14F-4D97-AF65-F5344CB8AC3E}">
        <p14:creationId xmlns:p14="http://schemas.microsoft.com/office/powerpoint/2010/main" val="27933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Funnel</a:t>
            </a:r>
          </a:p>
        </p:txBody>
      </p:sp>
      <p:sp>
        <p:nvSpPr>
          <p:cNvPr id="30" name="TextBox 29"/>
          <p:cNvSpPr txBox="1"/>
          <p:nvPr/>
        </p:nvSpPr>
        <p:spPr>
          <a:xfrm>
            <a:off x="7571874" y="4682474"/>
            <a:ext cx="184731" cy="369332"/>
          </a:xfrm>
          <a:prstGeom prst="rect">
            <a:avLst/>
          </a:prstGeom>
          <a:noFill/>
        </p:spPr>
        <p:txBody>
          <a:bodyPr wrap="none" rtlCol="0">
            <a:spAutoFit/>
          </a:bodyPr>
          <a:lstStyle/>
          <a:p>
            <a:endParaRPr lang="en-US" dirty="0"/>
          </a:p>
        </p:txBody>
      </p:sp>
      <p:sp>
        <p:nvSpPr>
          <p:cNvPr id="33" name="Trapezoid 32"/>
          <p:cNvSpPr/>
          <p:nvPr/>
        </p:nvSpPr>
        <p:spPr>
          <a:xfrm flipV="1">
            <a:off x="3557607" y="1664956"/>
            <a:ext cx="5166762" cy="3950001"/>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4634416" y="5313020"/>
            <a:ext cx="3013143" cy="133076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611700" y="1667745"/>
            <a:ext cx="4908039" cy="400110"/>
          </a:xfrm>
          <a:prstGeom prst="rect">
            <a:avLst/>
          </a:prstGeom>
          <a:noFill/>
        </p:spPr>
        <p:txBody>
          <a:bodyPr wrap="square" rtlCol="0">
            <a:spAutoFit/>
          </a:bodyPr>
          <a:lstStyle/>
          <a:p>
            <a:pPr algn="ctr"/>
            <a:r>
              <a:rPr lang="en-US" sz="2000" b="1" dirty="0">
                <a:latin typeface="Arial" charset="0"/>
                <a:ea typeface="Arial" charset="0"/>
                <a:cs typeface="Arial" charset="0"/>
              </a:rPr>
              <a:t>Are gravitational waves real?</a:t>
            </a:r>
          </a:p>
        </p:txBody>
      </p:sp>
      <p:sp>
        <p:nvSpPr>
          <p:cNvPr id="39" name="TextBox 38"/>
          <p:cNvSpPr txBox="1"/>
          <p:nvPr/>
        </p:nvSpPr>
        <p:spPr>
          <a:xfrm>
            <a:off x="4615038" y="5409610"/>
            <a:ext cx="2901361" cy="1015663"/>
          </a:xfrm>
          <a:prstGeom prst="rect">
            <a:avLst/>
          </a:prstGeom>
          <a:noFill/>
        </p:spPr>
        <p:txBody>
          <a:bodyPr wrap="square" rtlCol="0">
            <a:spAutoFit/>
          </a:bodyPr>
          <a:lstStyle/>
          <a:p>
            <a:pPr algn="ctr"/>
            <a:r>
              <a:rPr lang="en-US" sz="2000" dirty="0">
                <a:latin typeface="Arial" charset="0"/>
                <a:ea typeface="Arial" charset="0"/>
                <a:cs typeface="Arial" charset="0"/>
              </a:rPr>
              <a:t>We detected gravitational waves and merger of black holes</a:t>
            </a:r>
          </a:p>
        </p:txBody>
      </p:sp>
      <p:sp>
        <p:nvSpPr>
          <p:cNvPr id="18" name="TextBox 17"/>
          <p:cNvSpPr txBox="1"/>
          <p:nvPr/>
        </p:nvSpPr>
        <p:spPr>
          <a:xfrm>
            <a:off x="0" y="647310"/>
            <a:ext cx="12192000" cy="830997"/>
          </a:xfrm>
          <a:prstGeom prst="rect">
            <a:avLst/>
          </a:prstGeom>
          <a:noFill/>
        </p:spPr>
        <p:txBody>
          <a:bodyPr wrap="square" rtlCol="0">
            <a:spAutoFit/>
          </a:bodyPr>
          <a:lstStyle/>
          <a:p>
            <a:pPr algn="ctr"/>
            <a:r>
              <a:rPr lang="en-US" sz="2400" dirty="0">
                <a:latin typeface="Arial" charset="0"/>
                <a:ea typeface="Arial" charset="0"/>
                <a:cs typeface="Arial" charset="0"/>
              </a:rPr>
              <a:t>Abbott and colleagues justify their work by telling readers (1) </a:t>
            </a:r>
            <a:r>
              <a:rPr lang="en-US" sz="2400" dirty="0">
                <a:solidFill>
                  <a:srgbClr val="7030A0"/>
                </a:solidFill>
                <a:latin typeface="Arial" charset="0"/>
                <a:ea typeface="Arial" charset="0"/>
                <a:cs typeface="Arial" charset="0"/>
              </a:rPr>
              <a:t>where research comes from and </a:t>
            </a:r>
            <a:r>
              <a:rPr lang="en-US" sz="2400" dirty="0">
                <a:solidFill>
                  <a:srgbClr val="FF0000"/>
                </a:solidFill>
                <a:latin typeface="Arial" charset="0"/>
                <a:ea typeface="Arial" charset="0"/>
                <a:cs typeface="Arial" charset="0"/>
              </a:rPr>
              <a:t>(2)</a:t>
            </a:r>
            <a:r>
              <a:rPr lang="en-US" sz="2400" dirty="0">
                <a:solidFill>
                  <a:srgbClr val="7030A0"/>
                </a:solidFill>
                <a:latin typeface="Arial" charset="0"/>
                <a:ea typeface="Arial" charset="0"/>
                <a:cs typeface="Arial" charset="0"/>
              </a:rPr>
              <a:t> </a:t>
            </a:r>
            <a:r>
              <a:rPr lang="en-US" sz="2400" dirty="0">
                <a:solidFill>
                  <a:srgbClr val="FF0000"/>
                </a:solidFill>
                <a:latin typeface="Arial" charset="0"/>
                <a:ea typeface="Arial" charset="0"/>
                <a:cs typeface="Arial" charset="0"/>
              </a:rPr>
              <a:t>why research is needed</a:t>
            </a:r>
            <a:r>
              <a:rPr lang="en-US" sz="2400" dirty="0">
                <a:latin typeface="Arial" charset="0"/>
                <a:ea typeface="Arial" charset="0"/>
                <a:cs typeface="Arial" charset="0"/>
              </a:rPr>
              <a:t> </a:t>
            </a:r>
          </a:p>
        </p:txBody>
      </p:sp>
      <p:sp>
        <p:nvSpPr>
          <p:cNvPr id="29" name="TextBox 28">
            <a:extLst>
              <a:ext uri="{FF2B5EF4-FFF2-40B4-BE49-F238E27FC236}">
                <a16:creationId xmlns:a16="http://schemas.microsoft.com/office/drawing/2014/main" id="{F0DC49EC-99DC-8C4F-8256-61964B67F4D8}"/>
              </a:ext>
            </a:extLst>
          </p:cNvPr>
          <p:cNvSpPr txBox="1"/>
          <p:nvPr/>
        </p:nvSpPr>
        <p:spPr>
          <a:xfrm>
            <a:off x="4064000" y="2372655"/>
            <a:ext cx="4084319" cy="400110"/>
          </a:xfrm>
          <a:prstGeom prst="rect">
            <a:avLst/>
          </a:prstGeom>
          <a:noFill/>
        </p:spPr>
        <p:txBody>
          <a:bodyPr wrap="square" rtlCol="0">
            <a:spAutoFit/>
          </a:bodyPr>
          <a:lstStyle/>
          <a:p>
            <a:pPr algn="ctr"/>
            <a:r>
              <a:rPr lang="en-US" sz="2000" i="1" dirty="0">
                <a:solidFill>
                  <a:srgbClr val="C00000"/>
                </a:solidFill>
                <a:latin typeface="Arial" charset="0"/>
                <a:ea typeface="Arial" charset="0"/>
                <a:cs typeface="Arial" charset="0"/>
              </a:rPr>
              <a:t>Black hole mergers not observed</a:t>
            </a:r>
          </a:p>
        </p:txBody>
      </p:sp>
      <p:sp>
        <p:nvSpPr>
          <p:cNvPr id="31" name="TextBox 30">
            <a:extLst>
              <a:ext uri="{FF2B5EF4-FFF2-40B4-BE49-F238E27FC236}">
                <a16:creationId xmlns:a16="http://schemas.microsoft.com/office/drawing/2014/main" id="{0642B776-28A5-7547-B513-4D877BD9DDCC}"/>
              </a:ext>
            </a:extLst>
          </p:cNvPr>
          <p:cNvSpPr txBox="1"/>
          <p:nvPr/>
        </p:nvSpPr>
        <p:spPr>
          <a:xfrm>
            <a:off x="5045961" y="2058362"/>
            <a:ext cx="2122697" cy="400110"/>
          </a:xfrm>
          <a:prstGeom prst="rect">
            <a:avLst/>
          </a:prstGeom>
          <a:noFill/>
        </p:spPr>
        <p:txBody>
          <a:bodyPr wrap="none" rtlCol="0">
            <a:spAutoFit/>
          </a:bodyPr>
          <a:lstStyle/>
          <a:p>
            <a:pPr algn="ctr"/>
            <a:r>
              <a:rPr lang="en-US" sz="2000" dirty="0">
                <a:solidFill>
                  <a:srgbClr val="7030A0"/>
                </a:solidFill>
                <a:latin typeface="Arial" charset="0"/>
                <a:ea typeface="Arial" charset="0"/>
                <a:cs typeface="Arial" charset="0"/>
              </a:rPr>
              <a:t>black hole theory</a:t>
            </a:r>
          </a:p>
        </p:txBody>
      </p:sp>
      <p:sp>
        <p:nvSpPr>
          <p:cNvPr id="32" name="TextBox 31">
            <a:extLst>
              <a:ext uri="{FF2B5EF4-FFF2-40B4-BE49-F238E27FC236}">
                <a16:creationId xmlns:a16="http://schemas.microsoft.com/office/drawing/2014/main" id="{6CF7FBE0-CB1B-D64E-85EB-4390CFF4A336}"/>
              </a:ext>
            </a:extLst>
          </p:cNvPr>
          <p:cNvSpPr txBox="1"/>
          <p:nvPr/>
        </p:nvSpPr>
        <p:spPr>
          <a:xfrm>
            <a:off x="4102300" y="3461984"/>
            <a:ext cx="4009397" cy="707886"/>
          </a:xfrm>
          <a:prstGeom prst="rect">
            <a:avLst/>
          </a:prstGeom>
          <a:noFill/>
        </p:spPr>
        <p:txBody>
          <a:bodyPr wrap="square" rtlCol="0">
            <a:spAutoFit/>
          </a:bodyPr>
          <a:lstStyle/>
          <a:p>
            <a:pPr algn="ctr"/>
            <a:r>
              <a:rPr lang="en-US" sz="2000" i="1" dirty="0">
                <a:solidFill>
                  <a:srgbClr val="C00000"/>
                </a:solidFill>
                <a:latin typeface="Arial" charset="0"/>
                <a:ea typeface="Arial" charset="0"/>
                <a:cs typeface="Arial" charset="0"/>
              </a:rPr>
              <a:t>Direct observations would be great</a:t>
            </a:r>
          </a:p>
        </p:txBody>
      </p:sp>
      <p:sp>
        <p:nvSpPr>
          <p:cNvPr id="35" name="TextBox 34">
            <a:extLst>
              <a:ext uri="{FF2B5EF4-FFF2-40B4-BE49-F238E27FC236}">
                <a16:creationId xmlns:a16="http://schemas.microsoft.com/office/drawing/2014/main" id="{2934BBA6-5F64-F44C-AD05-F8E4BD2B8FDE}"/>
              </a:ext>
            </a:extLst>
          </p:cNvPr>
          <p:cNvSpPr txBox="1"/>
          <p:nvPr/>
        </p:nvSpPr>
        <p:spPr>
          <a:xfrm>
            <a:off x="4264860" y="2819331"/>
            <a:ext cx="3706464" cy="707886"/>
          </a:xfrm>
          <a:prstGeom prst="rect">
            <a:avLst/>
          </a:prstGeom>
          <a:noFill/>
        </p:spPr>
        <p:txBody>
          <a:bodyPr wrap="square" rtlCol="0">
            <a:spAutoFit/>
          </a:bodyPr>
          <a:lstStyle/>
          <a:p>
            <a:pPr algn="ctr"/>
            <a:r>
              <a:rPr lang="en-US" sz="2000" dirty="0">
                <a:solidFill>
                  <a:srgbClr val="7030A0"/>
                </a:solidFill>
                <a:latin typeface="Arial" charset="0"/>
                <a:ea typeface="Arial" charset="0"/>
                <a:cs typeface="Arial" charset="0"/>
              </a:rPr>
              <a:t>Indirect demo of gravitational waves</a:t>
            </a:r>
          </a:p>
        </p:txBody>
      </p:sp>
      <p:sp>
        <p:nvSpPr>
          <p:cNvPr id="36" name="TextBox 35">
            <a:extLst>
              <a:ext uri="{FF2B5EF4-FFF2-40B4-BE49-F238E27FC236}">
                <a16:creationId xmlns:a16="http://schemas.microsoft.com/office/drawing/2014/main" id="{59622E06-C37D-9448-9D05-1F2D16E8AFA4}"/>
              </a:ext>
            </a:extLst>
          </p:cNvPr>
          <p:cNvSpPr txBox="1"/>
          <p:nvPr/>
        </p:nvSpPr>
        <p:spPr>
          <a:xfrm>
            <a:off x="4264860" y="4165117"/>
            <a:ext cx="3706464" cy="400110"/>
          </a:xfrm>
          <a:prstGeom prst="rect">
            <a:avLst/>
          </a:prstGeom>
          <a:noFill/>
        </p:spPr>
        <p:txBody>
          <a:bodyPr wrap="square" rtlCol="0">
            <a:spAutoFit/>
          </a:bodyPr>
          <a:lstStyle/>
          <a:p>
            <a:pPr algn="ctr"/>
            <a:r>
              <a:rPr lang="en-US" sz="2000" dirty="0">
                <a:solidFill>
                  <a:srgbClr val="7030A0"/>
                </a:solidFill>
                <a:latin typeface="Arial" charset="0"/>
                <a:ea typeface="Arial" charset="0"/>
                <a:cs typeface="Arial" charset="0"/>
              </a:rPr>
              <a:t>Develop Interferometers</a:t>
            </a:r>
          </a:p>
        </p:txBody>
      </p:sp>
      <p:sp>
        <p:nvSpPr>
          <p:cNvPr id="38" name="TextBox 37">
            <a:extLst>
              <a:ext uri="{FF2B5EF4-FFF2-40B4-BE49-F238E27FC236}">
                <a16:creationId xmlns:a16="http://schemas.microsoft.com/office/drawing/2014/main" id="{F25E508D-1EF5-BA45-A266-DA24232644BE}"/>
              </a:ext>
            </a:extLst>
          </p:cNvPr>
          <p:cNvSpPr txBox="1"/>
          <p:nvPr/>
        </p:nvSpPr>
        <p:spPr>
          <a:xfrm>
            <a:off x="4591847" y="4570274"/>
            <a:ext cx="2962891" cy="707886"/>
          </a:xfrm>
          <a:prstGeom prst="rect">
            <a:avLst/>
          </a:prstGeom>
          <a:noFill/>
        </p:spPr>
        <p:txBody>
          <a:bodyPr wrap="square" rtlCol="0">
            <a:spAutoFit/>
          </a:bodyPr>
          <a:lstStyle/>
          <a:p>
            <a:pPr algn="ctr"/>
            <a:r>
              <a:rPr lang="en-US" sz="2000" i="1" dirty="0">
                <a:solidFill>
                  <a:srgbClr val="C00000"/>
                </a:solidFill>
                <a:latin typeface="Arial" charset="0"/>
                <a:ea typeface="Arial" charset="0"/>
                <a:cs typeface="Arial" charset="0"/>
              </a:rPr>
              <a:t>Advanced LIGO sensitive!</a:t>
            </a:r>
          </a:p>
        </p:txBody>
      </p:sp>
    </p:spTree>
    <p:extLst>
      <p:ext uri="{BB962C8B-B14F-4D97-AF65-F5344CB8AC3E}">
        <p14:creationId xmlns:p14="http://schemas.microsoft.com/office/powerpoint/2010/main" val="2016898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29" grpId="0"/>
      <p:bldP spid="31" grpId="0"/>
      <p:bldP spid="32" grpId="0"/>
      <p:bldP spid="35" grpId="0"/>
      <p:bldP spid="36"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Aim</a:t>
            </a:r>
          </a:p>
        </p:txBody>
      </p:sp>
      <p:sp>
        <p:nvSpPr>
          <p:cNvPr id="30" name="TextBox 29"/>
          <p:cNvSpPr txBox="1"/>
          <p:nvPr/>
        </p:nvSpPr>
        <p:spPr>
          <a:xfrm>
            <a:off x="7571874" y="5998598"/>
            <a:ext cx="184731" cy="369332"/>
          </a:xfrm>
          <a:prstGeom prst="rect">
            <a:avLst/>
          </a:prstGeom>
          <a:noFill/>
        </p:spPr>
        <p:txBody>
          <a:bodyPr wrap="none" rtlCol="0">
            <a:spAutoFit/>
          </a:bodyPr>
          <a:lstStyle/>
          <a:p>
            <a:endParaRPr lang="en-US" dirty="0"/>
          </a:p>
        </p:txBody>
      </p:sp>
      <p:sp>
        <p:nvSpPr>
          <p:cNvPr id="33" name="Trapezoid 32"/>
          <p:cNvSpPr/>
          <p:nvPr/>
        </p:nvSpPr>
        <p:spPr>
          <a:xfrm flipV="1">
            <a:off x="570567" y="1809115"/>
            <a:ext cx="5166762" cy="3950001"/>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47376" y="4847579"/>
            <a:ext cx="3013143" cy="91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416635" y="4362665"/>
            <a:ext cx="2630848" cy="461665"/>
          </a:xfrm>
          <a:prstGeom prst="rect">
            <a:avLst/>
          </a:prstGeom>
          <a:noFill/>
        </p:spPr>
        <p:txBody>
          <a:bodyPr wrap="none" rtlCol="0">
            <a:spAutoFit/>
          </a:bodyPr>
          <a:lstStyle/>
          <a:p>
            <a:pPr algn="ctr"/>
            <a:r>
              <a:rPr lang="en-US" sz="2400" b="1" dirty="0">
                <a:solidFill>
                  <a:srgbClr val="7030A0"/>
                </a:solidFill>
                <a:latin typeface="Arial" charset="0"/>
                <a:ea typeface="Arial" charset="0"/>
                <a:cs typeface="Arial" charset="0"/>
              </a:rPr>
              <a:t>1. Main message</a:t>
            </a:r>
          </a:p>
        </p:txBody>
      </p:sp>
      <p:sp>
        <p:nvSpPr>
          <p:cNvPr id="22" name="TextBox 21"/>
          <p:cNvSpPr txBox="1"/>
          <p:nvPr/>
        </p:nvSpPr>
        <p:spPr>
          <a:xfrm>
            <a:off x="6416635" y="4950833"/>
            <a:ext cx="2319867" cy="461665"/>
          </a:xfrm>
          <a:prstGeom prst="rect">
            <a:avLst/>
          </a:prstGeom>
          <a:noFill/>
        </p:spPr>
        <p:txBody>
          <a:bodyPr wrap="none" rtlCol="0">
            <a:spAutoFit/>
          </a:bodyPr>
          <a:lstStyle/>
          <a:p>
            <a:pPr algn="ctr"/>
            <a:r>
              <a:rPr lang="en-US" sz="2400" b="1" dirty="0">
                <a:solidFill>
                  <a:srgbClr val="FF0000"/>
                </a:solidFill>
                <a:latin typeface="Arial" charset="0"/>
                <a:ea typeface="Arial" charset="0"/>
                <a:cs typeface="Arial" charset="0"/>
              </a:rPr>
              <a:t>2. Implications</a:t>
            </a:r>
          </a:p>
        </p:txBody>
      </p:sp>
      <p:sp>
        <p:nvSpPr>
          <p:cNvPr id="23" name="Right Brace 22"/>
          <p:cNvSpPr/>
          <p:nvPr/>
        </p:nvSpPr>
        <p:spPr>
          <a:xfrm rot="10800000">
            <a:off x="5204387" y="4254428"/>
            <a:ext cx="1306236" cy="1342735"/>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721895" y="710520"/>
            <a:ext cx="10748210" cy="461665"/>
          </a:xfrm>
          <a:prstGeom prst="rect">
            <a:avLst/>
          </a:prstGeom>
          <a:noFill/>
        </p:spPr>
        <p:txBody>
          <a:bodyPr wrap="square" rtlCol="0">
            <a:spAutoFit/>
          </a:bodyPr>
          <a:lstStyle/>
          <a:p>
            <a:pPr algn="ctr"/>
            <a:r>
              <a:rPr lang="en-US" sz="2400" dirty="0">
                <a:latin typeface="Arial" charset="0"/>
                <a:ea typeface="Arial" charset="0"/>
                <a:cs typeface="Arial" charset="0"/>
              </a:rPr>
              <a:t>Let’s look at how to express the aims of your paper.</a:t>
            </a:r>
          </a:p>
        </p:txBody>
      </p:sp>
      <p:sp>
        <p:nvSpPr>
          <p:cNvPr id="17" name="TextBox 16"/>
          <p:cNvSpPr txBox="1"/>
          <p:nvPr/>
        </p:nvSpPr>
        <p:spPr>
          <a:xfrm>
            <a:off x="2486564" y="1984181"/>
            <a:ext cx="1350050" cy="461665"/>
          </a:xfrm>
          <a:prstGeom prst="rect">
            <a:avLst/>
          </a:prstGeom>
          <a:noFill/>
        </p:spPr>
        <p:txBody>
          <a:bodyPr wrap="none" rtlCol="0">
            <a:spAutoFit/>
          </a:bodyPr>
          <a:lstStyle/>
          <a:p>
            <a:pPr algn="ctr"/>
            <a:r>
              <a:rPr lang="en-US" sz="2400" dirty="0">
                <a:latin typeface="Arial" charset="0"/>
                <a:ea typeface="Arial" charset="0"/>
                <a:cs typeface="Arial" charset="0"/>
              </a:rPr>
              <a:t>Opening</a:t>
            </a:r>
          </a:p>
        </p:txBody>
      </p:sp>
      <p:sp>
        <p:nvSpPr>
          <p:cNvPr id="18" name="TextBox 17"/>
          <p:cNvSpPr txBox="1"/>
          <p:nvPr/>
        </p:nvSpPr>
        <p:spPr>
          <a:xfrm>
            <a:off x="2633240" y="4950833"/>
            <a:ext cx="1056700" cy="646331"/>
          </a:xfrm>
          <a:prstGeom prst="rect">
            <a:avLst/>
          </a:prstGeom>
          <a:noFill/>
        </p:spPr>
        <p:txBody>
          <a:bodyPr wrap="none" rtlCol="0">
            <a:spAutoFit/>
          </a:bodyPr>
          <a:lstStyle/>
          <a:p>
            <a:pPr algn="ctr"/>
            <a:r>
              <a:rPr lang="en-US" sz="3600" b="1" dirty="0">
                <a:latin typeface="Arial" charset="0"/>
                <a:ea typeface="Arial" charset="0"/>
                <a:cs typeface="Arial" charset="0"/>
              </a:rPr>
              <a:t>Aim</a:t>
            </a:r>
          </a:p>
        </p:txBody>
      </p:sp>
      <p:sp>
        <p:nvSpPr>
          <p:cNvPr id="24" name="TextBox 23"/>
          <p:cNvSpPr txBox="1"/>
          <p:nvPr/>
        </p:nvSpPr>
        <p:spPr>
          <a:xfrm>
            <a:off x="2163130" y="3309221"/>
            <a:ext cx="1981633" cy="461665"/>
          </a:xfrm>
          <a:prstGeom prst="rect">
            <a:avLst/>
          </a:prstGeom>
          <a:noFill/>
        </p:spPr>
        <p:txBody>
          <a:bodyPr wrap="none" rtlCol="0">
            <a:spAutoFit/>
          </a:bodyPr>
          <a:lstStyle/>
          <a:p>
            <a:r>
              <a:rPr lang="en-US" sz="2400" dirty="0">
                <a:latin typeface="Arial" charset="0"/>
                <a:ea typeface="Arial" charset="0"/>
                <a:cs typeface="Arial" charset="0"/>
              </a:rPr>
              <a:t>Funnel (O-A)</a:t>
            </a:r>
          </a:p>
        </p:txBody>
      </p:sp>
    </p:spTree>
    <p:extLst>
      <p:ext uri="{BB962C8B-B14F-4D97-AF65-F5344CB8AC3E}">
        <p14:creationId xmlns:p14="http://schemas.microsoft.com/office/powerpoint/2010/main" val="117201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Aim</a:t>
            </a:r>
          </a:p>
        </p:txBody>
      </p:sp>
      <p:sp>
        <p:nvSpPr>
          <p:cNvPr id="30" name="TextBox 29"/>
          <p:cNvSpPr txBox="1"/>
          <p:nvPr/>
        </p:nvSpPr>
        <p:spPr>
          <a:xfrm>
            <a:off x="7571874" y="5956827"/>
            <a:ext cx="184731" cy="369332"/>
          </a:xfrm>
          <a:prstGeom prst="rect">
            <a:avLst/>
          </a:prstGeom>
          <a:noFill/>
        </p:spPr>
        <p:txBody>
          <a:bodyPr wrap="none" rtlCol="0">
            <a:spAutoFit/>
          </a:bodyPr>
          <a:lstStyle/>
          <a:p>
            <a:endParaRPr lang="en-US" dirty="0"/>
          </a:p>
        </p:txBody>
      </p:sp>
      <p:sp>
        <p:nvSpPr>
          <p:cNvPr id="33" name="Trapezoid 32"/>
          <p:cNvSpPr/>
          <p:nvPr/>
        </p:nvSpPr>
        <p:spPr>
          <a:xfrm flipV="1">
            <a:off x="570567" y="2006826"/>
            <a:ext cx="5166762" cy="3950001"/>
          </a:xfrm>
          <a:prstGeom prst="trapezoid">
            <a:avLst>
              <a:gd name="adj" fmla="val 3919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47376" y="5045290"/>
            <a:ext cx="3013143" cy="91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281196" y="1651448"/>
            <a:ext cx="5072604" cy="2308324"/>
          </a:xfrm>
          <a:prstGeom prst="rect">
            <a:avLst/>
          </a:prstGeom>
          <a:noFill/>
        </p:spPr>
        <p:txBody>
          <a:bodyPr wrap="square" rtlCol="0">
            <a:spAutoFit/>
          </a:bodyPr>
          <a:lstStyle/>
          <a:p>
            <a:r>
              <a:rPr lang="en-US" sz="2400" b="1" dirty="0">
                <a:solidFill>
                  <a:srgbClr val="7030A0"/>
                </a:solidFill>
                <a:latin typeface="Arial" charset="0"/>
                <a:ea typeface="Arial" charset="0"/>
                <a:cs typeface="Arial" charset="0"/>
              </a:rPr>
              <a:t>We report the first direct detection of gravitational waves and the first direct observation of a binary black hole system merging to form a single black hole.</a:t>
            </a:r>
          </a:p>
        </p:txBody>
      </p:sp>
      <p:sp>
        <p:nvSpPr>
          <p:cNvPr id="23" name="Right Brace 22"/>
          <p:cNvSpPr/>
          <p:nvPr/>
        </p:nvSpPr>
        <p:spPr>
          <a:xfrm rot="10800000">
            <a:off x="5204386" y="1708631"/>
            <a:ext cx="1372130" cy="4959153"/>
          </a:xfrm>
          <a:prstGeom prst="rightBrace">
            <a:avLst>
              <a:gd name="adj1" fmla="val 16818"/>
              <a:gd name="adj2" fmla="val 23601"/>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192156" y="710520"/>
            <a:ext cx="11807687" cy="830997"/>
          </a:xfrm>
          <a:prstGeom prst="rect">
            <a:avLst/>
          </a:prstGeom>
          <a:noFill/>
        </p:spPr>
        <p:txBody>
          <a:bodyPr wrap="square" rtlCol="0">
            <a:spAutoFit/>
          </a:bodyPr>
          <a:lstStyle/>
          <a:p>
            <a:pPr algn="ctr"/>
            <a:r>
              <a:rPr lang="en-US" sz="2400" dirty="0">
                <a:latin typeface="Arial" charset="0"/>
                <a:ea typeface="Arial" charset="0"/>
                <a:cs typeface="Arial" charset="0"/>
              </a:rPr>
              <a:t>Abbott and colleagues end Introduction by stating (1) </a:t>
            </a:r>
            <a:r>
              <a:rPr lang="en-US" sz="2400" dirty="0">
                <a:solidFill>
                  <a:srgbClr val="7030A0"/>
                </a:solidFill>
                <a:latin typeface="Arial" charset="0"/>
                <a:ea typeface="Arial" charset="0"/>
                <a:cs typeface="Arial" charset="0"/>
              </a:rPr>
              <a:t>main discovery </a:t>
            </a:r>
            <a:r>
              <a:rPr lang="en-US" sz="2400" dirty="0">
                <a:latin typeface="Arial" charset="0"/>
                <a:ea typeface="Arial" charset="0"/>
                <a:cs typeface="Arial" charset="0"/>
              </a:rPr>
              <a:t>and</a:t>
            </a:r>
            <a:r>
              <a:rPr lang="en-US" sz="2400" dirty="0">
                <a:solidFill>
                  <a:srgbClr val="7030A0"/>
                </a:solidFill>
                <a:latin typeface="Arial" charset="0"/>
                <a:ea typeface="Arial" charset="0"/>
                <a:cs typeface="Arial" charset="0"/>
              </a:rPr>
              <a:t> </a:t>
            </a:r>
            <a:r>
              <a:rPr lang="en-US" sz="2400" dirty="0">
                <a:solidFill>
                  <a:srgbClr val="FF0000"/>
                </a:solidFill>
                <a:latin typeface="Arial" charset="0"/>
                <a:ea typeface="Arial" charset="0"/>
                <a:cs typeface="Arial" charset="0"/>
              </a:rPr>
              <a:t>(2)</a:t>
            </a:r>
            <a:r>
              <a:rPr lang="en-US" sz="2400" dirty="0">
                <a:solidFill>
                  <a:srgbClr val="7030A0"/>
                </a:solidFill>
                <a:latin typeface="Arial" charset="0"/>
                <a:ea typeface="Arial" charset="0"/>
                <a:cs typeface="Arial" charset="0"/>
              </a:rPr>
              <a:t> </a:t>
            </a:r>
            <a:r>
              <a:rPr lang="en-US" sz="2400" dirty="0">
                <a:solidFill>
                  <a:srgbClr val="FF0000"/>
                </a:solidFill>
                <a:latin typeface="Arial" charset="0"/>
                <a:ea typeface="Arial" charset="0"/>
                <a:cs typeface="Arial" charset="0"/>
              </a:rPr>
              <a:t>implications.</a:t>
            </a:r>
            <a:endParaRPr lang="en-US" sz="2400" dirty="0">
              <a:latin typeface="Arial" charset="0"/>
              <a:ea typeface="Arial" charset="0"/>
              <a:cs typeface="Arial" charset="0"/>
            </a:endParaRPr>
          </a:p>
        </p:txBody>
      </p:sp>
      <p:sp>
        <p:nvSpPr>
          <p:cNvPr id="17" name="TextBox 16"/>
          <p:cNvSpPr txBox="1"/>
          <p:nvPr/>
        </p:nvSpPr>
        <p:spPr>
          <a:xfrm>
            <a:off x="2486564" y="2181892"/>
            <a:ext cx="1350050" cy="461665"/>
          </a:xfrm>
          <a:prstGeom prst="rect">
            <a:avLst/>
          </a:prstGeom>
          <a:noFill/>
        </p:spPr>
        <p:txBody>
          <a:bodyPr wrap="none" rtlCol="0">
            <a:spAutoFit/>
          </a:bodyPr>
          <a:lstStyle/>
          <a:p>
            <a:pPr algn="ctr"/>
            <a:r>
              <a:rPr lang="en-US" sz="2400" dirty="0">
                <a:latin typeface="Arial" charset="0"/>
                <a:ea typeface="Arial" charset="0"/>
                <a:cs typeface="Arial" charset="0"/>
              </a:rPr>
              <a:t>Opening</a:t>
            </a:r>
          </a:p>
        </p:txBody>
      </p:sp>
      <p:sp>
        <p:nvSpPr>
          <p:cNvPr id="18" name="TextBox 17"/>
          <p:cNvSpPr txBox="1"/>
          <p:nvPr/>
        </p:nvSpPr>
        <p:spPr>
          <a:xfrm>
            <a:off x="2633240" y="5148544"/>
            <a:ext cx="1056700" cy="646331"/>
          </a:xfrm>
          <a:prstGeom prst="rect">
            <a:avLst/>
          </a:prstGeom>
          <a:noFill/>
        </p:spPr>
        <p:txBody>
          <a:bodyPr wrap="none" rtlCol="0">
            <a:spAutoFit/>
          </a:bodyPr>
          <a:lstStyle/>
          <a:p>
            <a:pPr algn="ctr"/>
            <a:r>
              <a:rPr lang="en-US" sz="3600" b="1" dirty="0">
                <a:latin typeface="Arial" charset="0"/>
                <a:ea typeface="Arial" charset="0"/>
                <a:cs typeface="Arial" charset="0"/>
              </a:rPr>
              <a:t>Aim</a:t>
            </a:r>
          </a:p>
        </p:txBody>
      </p:sp>
      <p:sp>
        <p:nvSpPr>
          <p:cNvPr id="24" name="TextBox 23"/>
          <p:cNvSpPr txBox="1"/>
          <p:nvPr/>
        </p:nvSpPr>
        <p:spPr>
          <a:xfrm>
            <a:off x="2163130" y="3506932"/>
            <a:ext cx="1981633" cy="461665"/>
          </a:xfrm>
          <a:prstGeom prst="rect">
            <a:avLst/>
          </a:prstGeom>
          <a:noFill/>
        </p:spPr>
        <p:txBody>
          <a:bodyPr wrap="none" rtlCol="0">
            <a:spAutoFit/>
          </a:bodyPr>
          <a:lstStyle/>
          <a:p>
            <a:r>
              <a:rPr lang="en-US" sz="2400" dirty="0">
                <a:latin typeface="Arial" charset="0"/>
                <a:ea typeface="Arial" charset="0"/>
                <a:cs typeface="Arial" charset="0"/>
              </a:rPr>
              <a:t>Funnel (O-A)</a:t>
            </a:r>
          </a:p>
        </p:txBody>
      </p:sp>
      <p:sp>
        <p:nvSpPr>
          <p:cNvPr id="14" name="TextBox 13"/>
          <p:cNvSpPr txBox="1"/>
          <p:nvPr/>
        </p:nvSpPr>
        <p:spPr>
          <a:xfrm>
            <a:off x="6301301" y="3968597"/>
            <a:ext cx="5072604" cy="2677656"/>
          </a:xfrm>
          <a:prstGeom prst="rect">
            <a:avLst/>
          </a:prstGeom>
          <a:noFill/>
        </p:spPr>
        <p:txBody>
          <a:bodyPr wrap="square" rtlCol="0">
            <a:spAutoFit/>
          </a:bodyPr>
          <a:lstStyle/>
          <a:p>
            <a:r>
              <a:rPr lang="en-US" sz="2400" b="1" dirty="0">
                <a:solidFill>
                  <a:srgbClr val="FF0000"/>
                </a:solidFill>
                <a:latin typeface="Arial" charset="0"/>
                <a:ea typeface="Arial" charset="0"/>
                <a:cs typeface="Arial" charset="0"/>
              </a:rPr>
              <a:t>Our observations provide unique access to the properties of space-time in the strong-field, high-velocity regime and confirm predictions of general relativity for the nonlinear dynamics of highly disturbed black holes. </a:t>
            </a:r>
          </a:p>
        </p:txBody>
      </p:sp>
    </p:spTree>
    <p:extLst>
      <p:ext uri="{BB962C8B-B14F-4D97-AF65-F5344CB8AC3E}">
        <p14:creationId xmlns:p14="http://schemas.microsoft.com/office/powerpoint/2010/main" val="4041076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DF1E2B-CA04-B146-91CB-5910D1AB0638}"/>
              </a:ext>
            </a:extLst>
          </p:cNvPr>
          <p:cNvSpPr txBox="1"/>
          <p:nvPr/>
        </p:nvSpPr>
        <p:spPr>
          <a:xfrm>
            <a:off x="1670299" y="1013095"/>
            <a:ext cx="9295288" cy="461665"/>
          </a:xfrm>
          <a:prstGeom prst="rect">
            <a:avLst/>
          </a:prstGeom>
          <a:noFill/>
        </p:spPr>
        <p:txBody>
          <a:bodyPr wrap="square" rtlCol="0">
            <a:spAutoFit/>
          </a:bodyPr>
          <a:lstStyle/>
          <a:p>
            <a:r>
              <a:rPr lang="en-US" sz="2400" i="1" dirty="0">
                <a:latin typeface="Arial" panose="020B0604020202020204" pitchFamily="34" charset="0"/>
                <a:cs typeface="Arial" panose="020B0604020202020204" pitchFamily="34" charset="0"/>
              </a:rPr>
              <a:t>Do research papers tell stories? If so, what are their stories about?</a:t>
            </a:r>
          </a:p>
        </p:txBody>
      </p:sp>
      <p:sp>
        <p:nvSpPr>
          <p:cNvPr id="4" name="Rectangle 3">
            <a:extLst>
              <a:ext uri="{FF2B5EF4-FFF2-40B4-BE49-F238E27FC236}">
                <a16:creationId xmlns:a16="http://schemas.microsoft.com/office/drawing/2014/main" id="{0AE9B4D2-4697-4745-A1C5-825EEF61CA69}"/>
              </a:ext>
            </a:extLst>
          </p:cNvPr>
          <p:cNvSpPr/>
          <p:nvPr/>
        </p:nvSpPr>
        <p:spPr>
          <a:xfrm>
            <a:off x="0" y="179864"/>
            <a:ext cx="12192000" cy="707886"/>
          </a:xfrm>
          <a:prstGeom prst="rect">
            <a:avLst/>
          </a:prstGeom>
        </p:spPr>
        <p:txBody>
          <a:bodyPr wrap="square">
            <a:spAutoFit/>
          </a:bodyPr>
          <a:lstStyle/>
          <a:p>
            <a:pPr algn="ctr"/>
            <a:r>
              <a:rPr lang="en-US" sz="4000" b="1" dirty="0">
                <a:latin typeface="Arial" charset="0"/>
                <a:ea typeface="Arial" charset="0"/>
                <a:cs typeface="Arial" charset="0"/>
              </a:rPr>
              <a:t>Science Writing as Storytelling</a:t>
            </a:r>
            <a:endParaRPr lang="en-US" sz="4000" b="1" dirty="0"/>
          </a:p>
        </p:txBody>
      </p:sp>
      <p:sp>
        <p:nvSpPr>
          <p:cNvPr id="5" name="TextBox 4">
            <a:extLst>
              <a:ext uri="{FF2B5EF4-FFF2-40B4-BE49-F238E27FC236}">
                <a16:creationId xmlns:a16="http://schemas.microsoft.com/office/drawing/2014/main" id="{8D494E1C-9928-4549-AE21-E26F58900352}"/>
              </a:ext>
            </a:extLst>
          </p:cNvPr>
          <p:cNvSpPr txBox="1"/>
          <p:nvPr/>
        </p:nvSpPr>
        <p:spPr>
          <a:xfrm>
            <a:off x="1332738" y="1559867"/>
            <a:ext cx="8365898"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A paper doesn’t just present data --- it interprets them!</a:t>
            </a:r>
          </a:p>
        </p:txBody>
      </p:sp>
      <p:sp>
        <p:nvSpPr>
          <p:cNvPr id="6" name="TextBox 5">
            <a:extLst>
              <a:ext uri="{FF2B5EF4-FFF2-40B4-BE49-F238E27FC236}">
                <a16:creationId xmlns:a16="http://schemas.microsoft.com/office/drawing/2014/main" id="{AA22F1D0-546C-A84C-B49C-01AD9E2D0782}"/>
              </a:ext>
            </a:extLst>
          </p:cNvPr>
          <p:cNvSpPr txBox="1"/>
          <p:nvPr/>
        </p:nvSpPr>
        <p:spPr>
          <a:xfrm>
            <a:off x="1332738" y="2106639"/>
            <a:ext cx="8560770"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 A paper tells a story about nature and how it works</a:t>
            </a:r>
          </a:p>
        </p:txBody>
      </p:sp>
      <p:sp>
        <p:nvSpPr>
          <p:cNvPr id="7" name="TextBox 6">
            <a:extLst>
              <a:ext uri="{FF2B5EF4-FFF2-40B4-BE49-F238E27FC236}">
                <a16:creationId xmlns:a16="http://schemas.microsoft.com/office/drawing/2014/main" id="{2F8D1882-0AE2-EE44-8DE0-EC843C7266F7}"/>
              </a:ext>
            </a:extLst>
          </p:cNvPr>
          <p:cNvSpPr txBox="1"/>
          <p:nvPr/>
        </p:nvSpPr>
        <p:spPr>
          <a:xfrm>
            <a:off x="1332738" y="2648582"/>
            <a:ext cx="9295288"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 Build story from the data</a:t>
            </a:r>
          </a:p>
        </p:txBody>
      </p:sp>
      <p:sp>
        <p:nvSpPr>
          <p:cNvPr id="10" name="TextBox 9">
            <a:extLst>
              <a:ext uri="{FF2B5EF4-FFF2-40B4-BE49-F238E27FC236}">
                <a16:creationId xmlns:a16="http://schemas.microsoft.com/office/drawing/2014/main" id="{281B2FEF-45FC-9B46-B9BD-1829DA771AFE}"/>
              </a:ext>
            </a:extLst>
          </p:cNvPr>
          <p:cNvSpPr txBox="1"/>
          <p:nvPr/>
        </p:nvSpPr>
        <p:spPr>
          <a:xfrm>
            <a:off x="468275" y="3295573"/>
            <a:ext cx="10497312" cy="461665"/>
          </a:xfrm>
          <a:prstGeom prst="rect">
            <a:avLst/>
          </a:prstGeom>
          <a:noFill/>
        </p:spPr>
        <p:txBody>
          <a:bodyPr wrap="square" rtlCol="0">
            <a:spAutoFit/>
          </a:bodyPr>
          <a:lstStyle/>
          <a:p>
            <a:pPr algn="ctr"/>
            <a:r>
              <a:rPr lang="en-US" sz="2400" i="1" dirty="0">
                <a:latin typeface="Arial" panose="020B0604020202020204" pitchFamily="34" charset="0"/>
                <a:cs typeface="Arial" panose="020B0604020202020204" pitchFamily="34" charset="0"/>
              </a:rPr>
              <a:t>If we’re telling stories, who are the “characters”?</a:t>
            </a:r>
          </a:p>
        </p:txBody>
      </p:sp>
      <p:sp>
        <p:nvSpPr>
          <p:cNvPr id="11" name="TextBox 10">
            <a:extLst>
              <a:ext uri="{FF2B5EF4-FFF2-40B4-BE49-F238E27FC236}">
                <a16:creationId xmlns:a16="http://schemas.microsoft.com/office/drawing/2014/main" id="{947E153C-883D-4643-8B54-FBCE81B74E2E}"/>
              </a:ext>
            </a:extLst>
          </p:cNvPr>
          <p:cNvSpPr txBox="1"/>
          <p:nvPr/>
        </p:nvSpPr>
        <p:spPr>
          <a:xfrm>
            <a:off x="4074877" y="3855125"/>
            <a:ext cx="3076492"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Our characters</a:t>
            </a:r>
          </a:p>
        </p:txBody>
      </p:sp>
      <p:sp>
        <p:nvSpPr>
          <p:cNvPr id="12" name="TextBox 11">
            <a:extLst>
              <a:ext uri="{FF2B5EF4-FFF2-40B4-BE49-F238E27FC236}">
                <a16:creationId xmlns:a16="http://schemas.microsoft.com/office/drawing/2014/main" id="{58CB1A76-80E4-2C4E-A86A-AE45D9B78AC4}"/>
              </a:ext>
            </a:extLst>
          </p:cNvPr>
          <p:cNvSpPr txBox="1"/>
          <p:nvPr/>
        </p:nvSpPr>
        <p:spPr>
          <a:xfrm>
            <a:off x="876815" y="4341733"/>
            <a:ext cx="5007931"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anti-matter </a:t>
            </a:r>
            <a:r>
              <a:rPr lang="en-US" sz="2400" dirty="0" err="1">
                <a:latin typeface="Arial" panose="020B0604020202020204" pitchFamily="34" charset="0"/>
                <a:cs typeface="Arial" panose="020B0604020202020204" pitchFamily="34" charset="0"/>
              </a:rPr>
              <a:t>hypernucleus</a:t>
            </a:r>
            <a:endParaRPr lang="en-US" sz="24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AD15EB00-7B37-7748-916F-703F1763458C}"/>
              </a:ext>
            </a:extLst>
          </p:cNvPr>
          <p:cNvSpPr txBox="1"/>
          <p:nvPr/>
        </p:nvSpPr>
        <p:spPr>
          <a:xfrm>
            <a:off x="906795" y="4896595"/>
            <a:ext cx="3830095"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Super massive blackholes</a:t>
            </a:r>
          </a:p>
        </p:txBody>
      </p:sp>
      <p:sp>
        <p:nvSpPr>
          <p:cNvPr id="14" name="TextBox 13">
            <a:extLst>
              <a:ext uri="{FF2B5EF4-FFF2-40B4-BE49-F238E27FC236}">
                <a16:creationId xmlns:a16="http://schemas.microsoft.com/office/drawing/2014/main" id="{191539AE-8A82-B641-99A2-3FD57C8E3116}"/>
              </a:ext>
            </a:extLst>
          </p:cNvPr>
          <p:cNvSpPr txBox="1"/>
          <p:nvPr/>
        </p:nvSpPr>
        <p:spPr>
          <a:xfrm>
            <a:off x="6948412" y="4371711"/>
            <a:ext cx="3679614"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Genes and their functions</a:t>
            </a:r>
          </a:p>
        </p:txBody>
      </p:sp>
      <p:sp>
        <p:nvSpPr>
          <p:cNvPr id="15" name="TextBox 14">
            <a:extLst>
              <a:ext uri="{FF2B5EF4-FFF2-40B4-BE49-F238E27FC236}">
                <a16:creationId xmlns:a16="http://schemas.microsoft.com/office/drawing/2014/main" id="{FDA529A6-1991-2945-8CA1-8C0E49CD1ED2}"/>
              </a:ext>
            </a:extLst>
          </p:cNvPr>
          <p:cNvSpPr txBox="1"/>
          <p:nvPr/>
        </p:nvSpPr>
        <p:spPr>
          <a:xfrm>
            <a:off x="0" y="5774048"/>
            <a:ext cx="12192000"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“Listen to our characters” by analyzing data with an open mind</a:t>
            </a:r>
          </a:p>
        </p:txBody>
      </p:sp>
      <p:sp>
        <p:nvSpPr>
          <p:cNvPr id="16" name="TextBox 15">
            <a:extLst>
              <a:ext uri="{FF2B5EF4-FFF2-40B4-BE49-F238E27FC236}">
                <a16:creationId xmlns:a16="http://schemas.microsoft.com/office/drawing/2014/main" id="{F4CB8070-12BF-2543-9404-28CC9FF05AA0}"/>
              </a:ext>
            </a:extLst>
          </p:cNvPr>
          <p:cNvSpPr txBox="1"/>
          <p:nvPr/>
        </p:nvSpPr>
        <p:spPr>
          <a:xfrm>
            <a:off x="6948412" y="4958721"/>
            <a:ext cx="3830095"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spin parity of baryons</a:t>
            </a:r>
          </a:p>
        </p:txBody>
      </p:sp>
    </p:spTree>
    <p:extLst>
      <p:ext uri="{BB962C8B-B14F-4D97-AF65-F5344CB8AC3E}">
        <p14:creationId xmlns:p14="http://schemas.microsoft.com/office/powerpoint/2010/main" val="2326020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P spid="11" grpId="0"/>
      <p:bldP spid="12" grpId="0"/>
      <p:bldP spid="13" grpId="0"/>
      <p:bldP spid="14"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75849" y="266502"/>
            <a:ext cx="10154126"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“Materials and Methods”</a:t>
            </a:r>
          </a:p>
        </p:txBody>
      </p:sp>
      <p:sp>
        <p:nvSpPr>
          <p:cNvPr id="6" name="TextBox 5">
            <a:extLst>
              <a:ext uri="{FF2B5EF4-FFF2-40B4-BE49-F238E27FC236}">
                <a16:creationId xmlns:a16="http://schemas.microsoft.com/office/drawing/2014/main" id="{13B73057-F03E-964F-BA38-2F6F1BF92C52}"/>
              </a:ext>
            </a:extLst>
          </p:cNvPr>
          <p:cNvSpPr txBox="1"/>
          <p:nvPr/>
        </p:nvSpPr>
        <p:spPr>
          <a:xfrm>
            <a:off x="395414" y="833611"/>
            <a:ext cx="11442356" cy="461665"/>
          </a:xfrm>
          <a:prstGeom prst="rect">
            <a:avLst/>
          </a:prstGeom>
          <a:noFill/>
        </p:spPr>
        <p:txBody>
          <a:bodyPr wrap="square" rtlCol="0">
            <a:spAutoFit/>
          </a:bodyPr>
          <a:lstStyle/>
          <a:p>
            <a:pPr algn="ctr"/>
            <a:r>
              <a:rPr lang="en-US" sz="2400" i="1" dirty="0">
                <a:latin typeface="Arial" panose="020B0604020202020204" pitchFamily="34" charset="0"/>
                <a:cs typeface="Arial" panose="020B0604020202020204" pitchFamily="34" charset="0"/>
              </a:rPr>
              <a:t>Are there materials and methods in Physics papers?</a:t>
            </a:r>
            <a:endParaRPr lang="en-US" sz="2400" i="1" dirty="0">
              <a:latin typeface="Arial" panose="020B0604020202020204" pitchFamily="34" charset="0"/>
              <a:ea typeface="Arial" charset="0"/>
              <a:cs typeface="Arial" panose="020B0604020202020204" pitchFamily="34" charset="0"/>
            </a:endParaRPr>
          </a:p>
        </p:txBody>
      </p:sp>
      <p:sp>
        <p:nvSpPr>
          <p:cNvPr id="8" name="TextBox 7">
            <a:extLst>
              <a:ext uri="{FF2B5EF4-FFF2-40B4-BE49-F238E27FC236}">
                <a16:creationId xmlns:a16="http://schemas.microsoft.com/office/drawing/2014/main" id="{6399598F-5732-9944-8BF4-6D5DE6BDD32C}"/>
              </a:ext>
            </a:extLst>
          </p:cNvPr>
          <p:cNvSpPr txBox="1"/>
          <p:nvPr/>
        </p:nvSpPr>
        <p:spPr>
          <a:xfrm>
            <a:off x="702732" y="1205688"/>
            <a:ext cx="4184887"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Observation</a:t>
            </a:r>
            <a:endParaRPr lang="en-US" sz="2400" dirty="0">
              <a:latin typeface="Arial" panose="020B0604020202020204" pitchFamily="34" charset="0"/>
              <a:ea typeface="Arial" charset="0"/>
              <a:cs typeface="Arial" panose="020B0604020202020204" pitchFamily="34" charset="0"/>
            </a:endParaRPr>
          </a:p>
        </p:txBody>
      </p:sp>
      <p:sp>
        <p:nvSpPr>
          <p:cNvPr id="12" name="TextBox 11">
            <a:extLst>
              <a:ext uri="{FF2B5EF4-FFF2-40B4-BE49-F238E27FC236}">
                <a16:creationId xmlns:a16="http://schemas.microsoft.com/office/drawing/2014/main" id="{0EE5007A-5926-C546-B848-A9CC72446DA8}"/>
              </a:ext>
            </a:extLst>
          </p:cNvPr>
          <p:cNvSpPr txBox="1"/>
          <p:nvPr/>
        </p:nvSpPr>
        <p:spPr>
          <a:xfrm>
            <a:off x="702733" y="1682799"/>
            <a:ext cx="10786533" cy="1200329"/>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Observatories detected the coincident signal GW150914 </a:t>
            </a:r>
          </a:p>
          <a:p>
            <a:r>
              <a:rPr lang="en-US" sz="2400" dirty="0">
                <a:latin typeface="Arial" panose="020B0604020202020204" pitchFamily="34" charset="0"/>
                <a:cs typeface="Arial" panose="020B0604020202020204" pitchFamily="34" charset="0"/>
              </a:rPr>
              <a:t>basic features of GW150914 point to it being produced by the coalescence of two black holes </a:t>
            </a:r>
            <a:endParaRPr lang="en-US" sz="2400" dirty="0">
              <a:latin typeface="Arial" panose="020B0604020202020204" pitchFamily="34" charset="0"/>
              <a:ea typeface="Arial" charset="0"/>
              <a:cs typeface="Arial" panose="020B0604020202020204" pitchFamily="34" charset="0"/>
            </a:endParaRPr>
          </a:p>
        </p:txBody>
      </p:sp>
      <p:sp>
        <p:nvSpPr>
          <p:cNvPr id="16" name="TextBox 15">
            <a:extLst>
              <a:ext uri="{FF2B5EF4-FFF2-40B4-BE49-F238E27FC236}">
                <a16:creationId xmlns:a16="http://schemas.microsoft.com/office/drawing/2014/main" id="{373CAB07-D5AF-EA4C-A12D-2FB3AB4707E1}"/>
              </a:ext>
            </a:extLst>
          </p:cNvPr>
          <p:cNvSpPr txBox="1"/>
          <p:nvPr/>
        </p:nvSpPr>
        <p:spPr>
          <a:xfrm>
            <a:off x="670533" y="2943511"/>
            <a:ext cx="4184887"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Detectors</a:t>
            </a:r>
            <a:endParaRPr lang="en-US" sz="2400" dirty="0">
              <a:latin typeface="Arial" panose="020B0604020202020204" pitchFamily="34" charset="0"/>
              <a:ea typeface="Arial" charset="0"/>
              <a:cs typeface="Arial" panose="020B0604020202020204" pitchFamily="34" charset="0"/>
            </a:endParaRPr>
          </a:p>
        </p:txBody>
      </p:sp>
      <p:sp>
        <p:nvSpPr>
          <p:cNvPr id="17" name="TextBox 16">
            <a:extLst>
              <a:ext uri="{FF2B5EF4-FFF2-40B4-BE49-F238E27FC236}">
                <a16:creationId xmlns:a16="http://schemas.microsoft.com/office/drawing/2014/main" id="{AC075BC8-7FEA-934F-BA67-39082E8BDF79}"/>
              </a:ext>
            </a:extLst>
          </p:cNvPr>
          <p:cNvSpPr txBox="1"/>
          <p:nvPr/>
        </p:nvSpPr>
        <p:spPr>
          <a:xfrm>
            <a:off x="702732" y="3420593"/>
            <a:ext cx="10786533" cy="461665"/>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Gravitational-wave astronomy exploits multiple, widely separated detectors </a:t>
            </a:r>
            <a:endParaRPr lang="en-US" sz="2400" dirty="0">
              <a:latin typeface="Arial" panose="020B0604020202020204" pitchFamily="34" charset="0"/>
              <a:ea typeface="Arial" charset="0"/>
              <a:cs typeface="Arial" panose="020B0604020202020204" pitchFamily="34" charset="0"/>
            </a:endParaRPr>
          </a:p>
        </p:txBody>
      </p:sp>
      <p:sp>
        <p:nvSpPr>
          <p:cNvPr id="18" name="TextBox 17">
            <a:extLst>
              <a:ext uri="{FF2B5EF4-FFF2-40B4-BE49-F238E27FC236}">
                <a16:creationId xmlns:a16="http://schemas.microsoft.com/office/drawing/2014/main" id="{7E7010FA-FBAD-D24E-BF9B-202D5151DD49}"/>
              </a:ext>
            </a:extLst>
          </p:cNvPr>
          <p:cNvSpPr txBox="1"/>
          <p:nvPr/>
        </p:nvSpPr>
        <p:spPr>
          <a:xfrm>
            <a:off x="638334" y="3937806"/>
            <a:ext cx="4184887"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Detector validation</a:t>
            </a:r>
            <a:endParaRPr lang="en-US" sz="2400" dirty="0">
              <a:latin typeface="Arial" panose="020B0604020202020204" pitchFamily="34" charset="0"/>
              <a:ea typeface="Arial" charset="0"/>
              <a:cs typeface="Arial" panose="020B0604020202020204" pitchFamily="34" charset="0"/>
            </a:endParaRPr>
          </a:p>
        </p:txBody>
      </p:sp>
      <p:sp>
        <p:nvSpPr>
          <p:cNvPr id="19" name="TextBox 18">
            <a:extLst>
              <a:ext uri="{FF2B5EF4-FFF2-40B4-BE49-F238E27FC236}">
                <a16:creationId xmlns:a16="http://schemas.microsoft.com/office/drawing/2014/main" id="{7BC72DAC-0EAE-B547-BA9A-C3700660111E}"/>
              </a:ext>
            </a:extLst>
          </p:cNvPr>
          <p:cNvSpPr txBox="1"/>
          <p:nvPr/>
        </p:nvSpPr>
        <p:spPr>
          <a:xfrm>
            <a:off x="670533" y="4438255"/>
            <a:ext cx="10786533" cy="830997"/>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Exhaustive investigations of instrumental and environmental disturbances were performed </a:t>
            </a:r>
            <a:endParaRPr lang="en-US" sz="2400" dirty="0">
              <a:latin typeface="Arial" panose="020B0604020202020204" pitchFamily="34" charset="0"/>
              <a:ea typeface="Arial" charset="0"/>
              <a:cs typeface="Arial" panose="020B0604020202020204" pitchFamily="34" charset="0"/>
            </a:endParaRPr>
          </a:p>
        </p:txBody>
      </p:sp>
      <p:sp>
        <p:nvSpPr>
          <p:cNvPr id="20" name="TextBox 19">
            <a:extLst>
              <a:ext uri="{FF2B5EF4-FFF2-40B4-BE49-F238E27FC236}">
                <a16:creationId xmlns:a16="http://schemas.microsoft.com/office/drawing/2014/main" id="{0F3A1118-442F-DC4A-BE4A-9BB0060CC6C7}"/>
              </a:ext>
            </a:extLst>
          </p:cNvPr>
          <p:cNvSpPr txBox="1"/>
          <p:nvPr/>
        </p:nvSpPr>
        <p:spPr>
          <a:xfrm>
            <a:off x="638333" y="5308036"/>
            <a:ext cx="4184887" cy="461665"/>
          </a:xfrm>
          <a:prstGeom prst="rect">
            <a:avLst/>
          </a:prstGeom>
          <a:noFill/>
        </p:spPr>
        <p:txBody>
          <a:bodyPr wrap="square" rtlCol="0">
            <a:spAutoFit/>
          </a:bodyPr>
          <a:lstStyle/>
          <a:p>
            <a:r>
              <a:rPr lang="en-US" sz="2400" dirty="0">
                <a:latin typeface="Arial" panose="020B0604020202020204" pitchFamily="34" charset="0"/>
                <a:ea typeface="Arial" charset="0"/>
                <a:cs typeface="Arial" panose="020B0604020202020204" pitchFamily="34" charset="0"/>
              </a:rPr>
              <a:t>Search approaches</a:t>
            </a:r>
          </a:p>
        </p:txBody>
      </p:sp>
      <p:sp>
        <p:nvSpPr>
          <p:cNvPr id="21" name="TextBox 20">
            <a:extLst>
              <a:ext uri="{FF2B5EF4-FFF2-40B4-BE49-F238E27FC236}">
                <a16:creationId xmlns:a16="http://schemas.microsoft.com/office/drawing/2014/main" id="{8BF64E2E-1134-A94E-BF9C-A3082803BE64}"/>
              </a:ext>
            </a:extLst>
          </p:cNvPr>
          <p:cNvSpPr txBox="1"/>
          <p:nvPr/>
        </p:nvSpPr>
        <p:spPr>
          <a:xfrm>
            <a:off x="638334" y="5815983"/>
            <a:ext cx="10786533" cy="461665"/>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GW150914 is confidently detected by two different types of searches. </a:t>
            </a:r>
            <a:endParaRPr lang="en-US" sz="2400" dirty="0">
              <a:latin typeface="Arial" panose="020B0604020202020204" pitchFamily="34" charset="0"/>
              <a:ea typeface="Arial" charset="0"/>
              <a:cs typeface="Arial" panose="020B0604020202020204" pitchFamily="34" charset="0"/>
            </a:endParaRPr>
          </a:p>
        </p:txBody>
      </p:sp>
    </p:spTree>
    <p:extLst>
      <p:ext uri="{BB962C8B-B14F-4D97-AF65-F5344CB8AC3E}">
        <p14:creationId xmlns:p14="http://schemas.microsoft.com/office/powerpoint/2010/main" val="3086833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6" grpId="0"/>
      <p:bldP spid="17" grpId="0" animBg="1"/>
      <p:bldP spid="18" grpId="0"/>
      <p:bldP spid="19" grpId="0" animBg="1"/>
      <p:bldP spid="20" grpId="0"/>
      <p:bldP spid="2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75849" y="266502"/>
            <a:ext cx="10154126"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Results and Interpretation</a:t>
            </a:r>
          </a:p>
        </p:txBody>
      </p:sp>
      <p:sp>
        <p:nvSpPr>
          <p:cNvPr id="6" name="TextBox 5">
            <a:extLst>
              <a:ext uri="{FF2B5EF4-FFF2-40B4-BE49-F238E27FC236}">
                <a16:creationId xmlns:a16="http://schemas.microsoft.com/office/drawing/2014/main" id="{13B73057-F03E-964F-BA38-2F6F1BF92C52}"/>
              </a:ext>
            </a:extLst>
          </p:cNvPr>
          <p:cNvSpPr txBox="1"/>
          <p:nvPr/>
        </p:nvSpPr>
        <p:spPr>
          <a:xfrm>
            <a:off x="395414" y="833611"/>
            <a:ext cx="11442356" cy="461665"/>
          </a:xfrm>
          <a:prstGeom prst="rect">
            <a:avLst/>
          </a:prstGeom>
          <a:noFill/>
        </p:spPr>
        <p:txBody>
          <a:bodyPr wrap="square" rtlCol="0">
            <a:spAutoFit/>
          </a:bodyPr>
          <a:lstStyle/>
          <a:p>
            <a:pPr algn="ctr"/>
            <a:r>
              <a:rPr lang="en-US" sz="2400" i="1" dirty="0">
                <a:latin typeface="Arial" panose="020B0604020202020204" pitchFamily="34" charset="0"/>
                <a:cs typeface="Arial" panose="020B0604020202020204" pitchFamily="34" charset="0"/>
              </a:rPr>
              <a:t>Abbott et al. present and interpret several main results</a:t>
            </a:r>
            <a:endParaRPr lang="en-US" sz="2400" i="1" dirty="0">
              <a:latin typeface="Arial" panose="020B0604020202020204" pitchFamily="34" charset="0"/>
              <a:ea typeface="Arial" charset="0"/>
              <a:cs typeface="Arial" panose="020B0604020202020204" pitchFamily="34" charset="0"/>
            </a:endParaRPr>
          </a:p>
        </p:txBody>
      </p:sp>
      <p:sp>
        <p:nvSpPr>
          <p:cNvPr id="12" name="TextBox 11">
            <a:extLst>
              <a:ext uri="{FF2B5EF4-FFF2-40B4-BE49-F238E27FC236}">
                <a16:creationId xmlns:a16="http://schemas.microsoft.com/office/drawing/2014/main" id="{0EE5007A-5926-C546-B848-A9CC72446DA8}"/>
              </a:ext>
            </a:extLst>
          </p:cNvPr>
          <p:cNvSpPr txBox="1"/>
          <p:nvPr/>
        </p:nvSpPr>
        <p:spPr>
          <a:xfrm>
            <a:off x="734931" y="1570210"/>
            <a:ext cx="10786533" cy="1200329"/>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Total energy radiated in gravitational waves is </a:t>
            </a:r>
            <a:r>
              <a:rPr lang="en-US" dirty="0"/>
              <a:t>3.0-0.5+0.5M⊙c2</a:t>
            </a:r>
            <a:r>
              <a:rPr lang="en-US" sz="2400" dirty="0"/>
              <a:t>. </a:t>
            </a:r>
            <a:r>
              <a:rPr lang="en-US" sz="2400" dirty="0">
                <a:latin typeface="Arial" panose="020B0604020202020204" pitchFamily="34" charset="0"/>
                <a:cs typeface="Arial" panose="020B0604020202020204" pitchFamily="34" charset="0"/>
              </a:rPr>
              <a:t>The system reached peak gravitational wave luminosity of</a:t>
            </a:r>
            <a:r>
              <a:rPr lang="en-US" sz="2400" dirty="0"/>
              <a:t> </a:t>
            </a:r>
            <a:r>
              <a:rPr lang="en-US" dirty="0"/>
              <a:t>3.6-0.4+0.5×1056  erg/s</a:t>
            </a:r>
            <a:r>
              <a:rPr lang="en-US" sz="2400" dirty="0"/>
              <a:t> , </a:t>
            </a:r>
            <a:r>
              <a:rPr lang="en-US" sz="2400" dirty="0">
                <a:latin typeface="Arial" panose="020B0604020202020204" pitchFamily="34" charset="0"/>
                <a:cs typeface="Arial" panose="020B0604020202020204" pitchFamily="34" charset="0"/>
              </a:rPr>
              <a:t>equivalent to </a:t>
            </a:r>
            <a:r>
              <a:rPr lang="en-US" sz="2400" dirty="0"/>
              <a:t>200 - </a:t>
            </a:r>
            <a:r>
              <a:rPr lang="en-US" dirty="0"/>
              <a:t>20+30M⊙c2/s</a:t>
            </a:r>
            <a:r>
              <a:rPr lang="en-US" sz="2400" dirty="0"/>
              <a:t>.</a:t>
            </a:r>
            <a:endParaRPr lang="en-US" sz="2400" dirty="0">
              <a:latin typeface="Arial" panose="020B0604020202020204" pitchFamily="34" charset="0"/>
              <a:ea typeface="Arial" charset="0"/>
              <a:cs typeface="Arial" panose="020B0604020202020204" pitchFamily="34" charset="0"/>
            </a:endParaRPr>
          </a:p>
        </p:txBody>
      </p:sp>
      <p:sp>
        <p:nvSpPr>
          <p:cNvPr id="13" name="TextBox 12">
            <a:extLst>
              <a:ext uri="{FF2B5EF4-FFF2-40B4-BE49-F238E27FC236}">
                <a16:creationId xmlns:a16="http://schemas.microsoft.com/office/drawing/2014/main" id="{2FC7ECD0-67F1-D449-BB0D-1BD3F9C168A8}"/>
              </a:ext>
            </a:extLst>
          </p:cNvPr>
          <p:cNvSpPr txBox="1"/>
          <p:nvPr/>
        </p:nvSpPr>
        <p:spPr>
          <a:xfrm>
            <a:off x="702733" y="3390091"/>
            <a:ext cx="10786533" cy="1200329"/>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GW150914 demonstrates the existence of </a:t>
            </a:r>
            <a:r>
              <a:rPr lang="en-US" sz="2400" dirty="0" err="1">
                <a:latin typeface="Arial" panose="020B0604020202020204" pitchFamily="34" charset="0"/>
                <a:cs typeface="Arial" panose="020B0604020202020204" pitchFamily="34" charset="0"/>
              </a:rPr>
              <a:t>stllar</a:t>
            </a:r>
            <a:r>
              <a:rPr lang="en-US" sz="2400" dirty="0">
                <a:latin typeface="Arial" panose="020B0604020202020204" pitchFamily="34" charset="0"/>
                <a:cs typeface="Arial" panose="020B0604020202020204" pitchFamily="34" charset="0"/>
              </a:rPr>
              <a:t>-mass black holes more massive than </a:t>
            </a:r>
            <a:r>
              <a:rPr lang="en-US" dirty="0"/>
              <a:t>≃25M⊙, </a:t>
            </a:r>
            <a:r>
              <a:rPr lang="en-US" sz="2400" dirty="0">
                <a:latin typeface="Arial" panose="020B0604020202020204" pitchFamily="34" charset="0"/>
                <a:cs typeface="Arial" panose="020B0604020202020204" pitchFamily="34" charset="0"/>
              </a:rPr>
              <a:t>and establishes that black holes can form in nature and merge within a Hubble time</a:t>
            </a:r>
            <a:endParaRPr lang="en-US" sz="2400" dirty="0">
              <a:latin typeface="Arial" panose="020B0604020202020204" pitchFamily="34" charset="0"/>
              <a:ea typeface="Arial" charset="0"/>
              <a:cs typeface="Arial" panose="020B0604020202020204" pitchFamily="34" charset="0"/>
            </a:endParaRPr>
          </a:p>
        </p:txBody>
      </p:sp>
      <p:sp>
        <p:nvSpPr>
          <p:cNvPr id="14" name="TextBox 13">
            <a:extLst>
              <a:ext uri="{FF2B5EF4-FFF2-40B4-BE49-F238E27FC236}">
                <a16:creationId xmlns:a16="http://schemas.microsoft.com/office/drawing/2014/main" id="{0514CFBF-AE14-AA47-92BF-EB72679B1D6D}"/>
              </a:ext>
            </a:extLst>
          </p:cNvPr>
          <p:cNvSpPr txBox="1"/>
          <p:nvPr/>
        </p:nvSpPr>
        <p:spPr>
          <a:xfrm>
            <a:off x="702732" y="5228508"/>
            <a:ext cx="10786533" cy="1200329"/>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These observational results constrain the rate of stellar-mass binary black hole mergers in the local universe. Rate predictions are consistent with these rates. </a:t>
            </a:r>
            <a:endParaRPr lang="en-US" sz="2400" dirty="0">
              <a:latin typeface="Arial" panose="020B0604020202020204" pitchFamily="34" charset="0"/>
              <a:ea typeface="Arial" charset="0"/>
              <a:cs typeface="Arial" panose="020B0604020202020204" pitchFamily="34" charset="0"/>
            </a:endParaRPr>
          </a:p>
        </p:txBody>
      </p:sp>
    </p:spTree>
    <p:extLst>
      <p:ext uri="{BB962C8B-B14F-4D97-AF65-F5344CB8AC3E}">
        <p14:creationId xmlns:p14="http://schemas.microsoft.com/office/powerpoint/2010/main" val="41004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75849" y="266502"/>
            <a:ext cx="10154126" cy="6329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Conclusion</a:t>
            </a:r>
          </a:p>
        </p:txBody>
      </p:sp>
      <p:sp>
        <p:nvSpPr>
          <p:cNvPr id="6" name="TextBox 5">
            <a:extLst>
              <a:ext uri="{FF2B5EF4-FFF2-40B4-BE49-F238E27FC236}">
                <a16:creationId xmlns:a16="http://schemas.microsoft.com/office/drawing/2014/main" id="{13B73057-F03E-964F-BA38-2F6F1BF92C52}"/>
              </a:ext>
            </a:extLst>
          </p:cNvPr>
          <p:cNvSpPr txBox="1"/>
          <p:nvPr/>
        </p:nvSpPr>
        <p:spPr>
          <a:xfrm>
            <a:off x="395414" y="833611"/>
            <a:ext cx="11442356" cy="461665"/>
          </a:xfrm>
          <a:prstGeom prst="rect">
            <a:avLst/>
          </a:prstGeom>
          <a:noFill/>
        </p:spPr>
        <p:txBody>
          <a:bodyPr wrap="square" rtlCol="0">
            <a:spAutoFit/>
          </a:bodyPr>
          <a:lstStyle/>
          <a:p>
            <a:pPr algn="ctr"/>
            <a:r>
              <a:rPr lang="en-US" sz="2400" i="1" dirty="0" err="1">
                <a:latin typeface="Arial" panose="020B0604020202020204" pitchFamily="34" charset="0"/>
                <a:cs typeface="Arial" panose="020B0604020202020204" pitchFamily="34" charset="0"/>
              </a:rPr>
              <a:t>Abott</a:t>
            </a:r>
            <a:r>
              <a:rPr lang="en-US" sz="2400" i="1" dirty="0">
                <a:latin typeface="Arial" panose="020B0604020202020204" pitchFamily="34" charset="0"/>
                <a:cs typeface="Arial" panose="020B0604020202020204" pitchFamily="34" charset="0"/>
              </a:rPr>
              <a:t> et al. conclude by restating the </a:t>
            </a:r>
            <a:r>
              <a:rPr lang="en-US" sz="2400" i="1" dirty="0">
                <a:solidFill>
                  <a:srgbClr val="7030A0"/>
                </a:solidFill>
                <a:latin typeface="Arial" panose="020B0604020202020204" pitchFamily="34" charset="0"/>
                <a:cs typeface="Arial" panose="020B0604020202020204" pitchFamily="34" charset="0"/>
              </a:rPr>
              <a:t>main message </a:t>
            </a:r>
            <a:r>
              <a:rPr lang="en-US" sz="2400" i="1" dirty="0">
                <a:latin typeface="Arial" panose="020B0604020202020204" pitchFamily="34" charset="0"/>
                <a:cs typeface="Arial" panose="020B0604020202020204" pitchFamily="34" charset="0"/>
              </a:rPr>
              <a:t>and </a:t>
            </a:r>
            <a:r>
              <a:rPr lang="en-US" sz="2400" i="1" dirty="0">
                <a:solidFill>
                  <a:srgbClr val="FF0000"/>
                </a:solidFill>
                <a:latin typeface="Arial" panose="020B0604020202020204" pitchFamily="34" charset="0"/>
                <a:cs typeface="Arial" panose="020B0604020202020204" pitchFamily="34" charset="0"/>
              </a:rPr>
              <a:t>implication / significance.</a:t>
            </a:r>
            <a:endParaRPr lang="en-US" sz="2400" i="1" dirty="0">
              <a:solidFill>
                <a:srgbClr val="FF0000"/>
              </a:solidFill>
              <a:latin typeface="Arial" panose="020B0604020202020204" pitchFamily="34" charset="0"/>
              <a:ea typeface="Arial" charset="0"/>
              <a:cs typeface="Arial" panose="020B0604020202020204" pitchFamily="34" charset="0"/>
            </a:endParaRPr>
          </a:p>
        </p:txBody>
      </p:sp>
      <p:sp>
        <p:nvSpPr>
          <p:cNvPr id="14" name="TextBox 13">
            <a:extLst>
              <a:ext uri="{FF2B5EF4-FFF2-40B4-BE49-F238E27FC236}">
                <a16:creationId xmlns:a16="http://schemas.microsoft.com/office/drawing/2014/main" id="{0514CFBF-AE14-AA47-92BF-EB72679B1D6D}"/>
              </a:ext>
            </a:extLst>
          </p:cNvPr>
          <p:cNvSpPr txBox="1"/>
          <p:nvPr/>
        </p:nvSpPr>
        <p:spPr>
          <a:xfrm>
            <a:off x="723325" y="1763528"/>
            <a:ext cx="10786533" cy="2677656"/>
          </a:xfrm>
          <a:prstGeom prst="rect">
            <a:avLst/>
          </a:prstGeom>
          <a:solidFill>
            <a:schemeClr val="bg2"/>
          </a:solidFill>
        </p:spPr>
        <p:txBody>
          <a:bodyPr wrap="square" rtlCol="0">
            <a:spAutoFit/>
          </a:bodyPr>
          <a:lstStyle/>
          <a:p>
            <a:r>
              <a:rPr lang="en-US" sz="2400" dirty="0">
                <a:latin typeface="Arial" panose="020B0604020202020204" pitchFamily="34" charset="0"/>
                <a:cs typeface="Arial" panose="020B0604020202020204" pitchFamily="34" charset="0"/>
              </a:rPr>
              <a:t>The LIGO detectors have observed gravitational waves from the merger of two stellar-mass black holes. The detected waveform matches the predictions of general relativity for the </a:t>
            </a:r>
            <a:r>
              <a:rPr lang="en-US" sz="2400" dirty="0" err="1">
                <a:latin typeface="Arial" panose="020B0604020202020204" pitchFamily="34" charset="0"/>
                <a:cs typeface="Arial" panose="020B0604020202020204" pitchFamily="34" charset="0"/>
              </a:rPr>
              <a:t>inspiral</a:t>
            </a:r>
            <a:r>
              <a:rPr lang="en-US" sz="2400" dirty="0">
                <a:latin typeface="Arial" panose="020B0604020202020204" pitchFamily="34" charset="0"/>
                <a:cs typeface="Arial" panose="020B0604020202020204" pitchFamily="34" charset="0"/>
              </a:rPr>
              <a:t> and merger of a pair of black holes and the ringdown of the resulting single black hole. These observations demonstrate the existence of binary stellar-mass black hole systems. This is the first direct detection of gravitational waves and the first observation of a binary black hole merger</a:t>
            </a:r>
            <a:endParaRPr lang="en-US" sz="2400" dirty="0">
              <a:latin typeface="Arial" panose="020B0604020202020204" pitchFamily="34" charset="0"/>
              <a:ea typeface="Arial" charset="0"/>
              <a:cs typeface="Arial" panose="020B0604020202020204" pitchFamily="34" charset="0"/>
            </a:endParaRPr>
          </a:p>
        </p:txBody>
      </p:sp>
      <p:sp>
        <p:nvSpPr>
          <p:cNvPr id="9" name="TextBox 8">
            <a:extLst>
              <a:ext uri="{FF2B5EF4-FFF2-40B4-BE49-F238E27FC236}">
                <a16:creationId xmlns:a16="http://schemas.microsoft.com/office/drawing/2014/main" id="{0F5BA521-F259-AC40-B166-3B2BEE825D0C}"/>
              </a:ext>
            </a:extLst>
          </p:cNvPr>
          <p:cNvSpPr txBox="1"/>
          <p:nvPr/>
        </p:nvSpPr>
        <p:spPr>
          <a:xfrm>
            <a:off x="723324" y="1763528"/>
            <a:ext cx="10786533" cy="2677656"/>
          </a:xfrm>
          <a:prstGeom prst="rect">
            <a:avLst/>
          </a:prstGeom>
          <a:solidFill>
            <a:schemeClr val="bg2"/>
          </a:solidFill>
        </p:spPr>
        <p:txBody>
          <a:bodyPr wrap="square" rtlCol="0">
            <a:spAutoFit/>
          </a:bodyPr>
          <a:lstStyle/>
          <a:p>
            <a:r>
              <a:rPr lang="en-US" sz="2400" dirty="0">
                <a:solidFill>
                  <a:srgbClr val="7030A0"/>
                </a:solidFill>
                <a:latin typeface="Arial" panose="020B0604020202020204" pitchFamily="34" charset="0"/>
                <a:cs typeface="Arial" panose="020B0604020202020204" pitchFamily="34" charset="0"/>
              </a:rPr>
              <a:t>The LIGO detectors have observed gravitational waves from the merger of two stellar-mass black holes. The detected waveform matches the predictions of general relativity for the </a:t>
            </a:r>
            <a:r>
              <a:rPr lang="en-US" sz="2400" dirty="0" err="1">
                <a:solidFill>
                  <a:srgbClr val="7030A0"/>
                </a:solidFill>
                <a:latin typeface="Arial" panose="020B0604020202020204" pitchFamily="34" charset="0"/>
                <a:cs typeface="Arial" panose="020B0604020202020204" pitchFamily="34" charset="0"/>
              </a:rPr>
              <a:t>inspiral</a:t>
            </a:r>
            <a:r>
              <a:rPr lang="en-US" sz="2400" dirty="0">
                <a:solidFill>
                  <a:srgbClr val="7030A0"/>
                </a:solidFill>
                <a:latin typeface="Arial" panose="020B0604020202020204" pitchFamily="34" charset="0"/>
                <a:cs typeface="Arial" panose="020B0604020202020204" pitchFamily="34" charset="0"/>
              </a:rPr>
              <a:t> and merger of a pair of black holes and the ringdown of the resulting single black hole. These observations demonstrate the existence of binary stellar-mass black hole systems. </a:t>
            </a:r>
            <a:r>
              <a:rPr lang="en-US" sz="2400" dirty="0">
                <a:solidFill>
                  <a:srgbClr val="FF0000"/>
                </a:solidFill>
                <a:latin typeface="Arial" panose="020B0604020202020204" pitchFamily="34" charset="0"/>
                <a:cs typeface="Arial" panose="020B0604020202020204" pitchFamily="34" charset="0"/>
              </a:rPr>
              <a:t>This is the first direct detection of gravitational waves and the first observation of a binary black hole merger</a:t>
            </a:r>
            <a:endParaRPr lang="en-US" sz="2400" dirty="0">
              <a:solidFill>
                <a:srgbClr val="FF0000"/>
              </a:solidFill>
              <a:latin typeface="Arial" panose="020B0604020202020204" pitchFamily="34" charset="0"/>
              <a:ea typeface="Arial" charset="0"/>
              <a:cs typeface="Arial" panose="020B0604020202020204" pitchFamily="34" charset="0"/>
            </a:endParaRPr>
          </a:p>
        </p:txBody>
      </p:sp>
    </p:spTree>
    <p:extLst>
      <p:ext uri="{BB962C8B-B14F-4D97-AF65-F5344CB8AC3E}">
        <p14:creationId xmlns:p14="http://schemas.microsoft.com/office/powerpoint/2010/main" val="271407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DF1E2B-CA04-B146-91CB-5910D1AB0638}"/>
              </a:ext>
            </a:extLst>
          </p:cNvPr>
          <p:cNvSpPr txBox="1"/>
          <p:nvPr/>
        </p:nvSpPr>
        <p:spPr>
          <a:xfrm>
            <a:off x="785832" y="703876"/>
            <a:ext cx="11064239" cy="830997"/>
          </a:xfrm>
          <a:prstGeom prst="rect">
            <a:avLst/>
          </a:prstGeom>
          <a:noFill/>
        </p:spPr>
        <p:txBody>
          <a:bodyPr wrap="square" rtlCol="0">
            <a:spAutoFit/>
          </a:bodyPr>
          <a:lstStyle/>
          <a:p>
            <a:r>
              <a:rPr lang="en-US" sz="2400" i="1" dirty="0">
                <a:latin typeface="Arial" panose="020B0604020202020204" pitchFamily="34" charset="0"/>
                <a:cs typeface="Arial" panose="020B0604020202020204" pitchFamily="34" charset="0"/>
              </a:rPr>
              <a:t>Read the abstract of an article. Answer the following questions to reveal the story.</a:t>
            </a:r>
          </a:p>
        </p:txBody>
      </p:sp>
      <p:sp>
        <p:nvSpPr>
          <p:cNvPr id="4" name="Rectangle 3">
            <a:extLst>
              <a:ext uri="{FF2B5EF4-FFF2-40B4-BE49-F238E27FC236}">
                <a16:creationId xmlns:a16="http://schemas.microsoft.com/office/drawing/2014/main" id="{0AE9B4D2-4697-4745-A1C5-825EEF61CA69}"/>
              </a:ext>
            </a:extLst>
          </p:cNvPr>
          <p:cNvSpPr/>
          <p:nvPr/>
        </p:nvSpPr>
        <p:spPr>
          <a:xfrm>
            <a:off x="3643464" y="106281"/>
            <a:ext cx="4060728" cy="707886"/>
          </a:xfrm>
          <a:prstGeom prst="rect">
            <a:avLst/>
          </a:prstGeom>
        </p:spPr>
        <p:txBody>
          <a:bodyPr wrap="none">
            <a:spAutoFit/>
          </a:bodyPr>
          <a:lstStyle/>
          <a:p>
            <a:pPr algn="ctr"/>
            <a:r>
              <a:rPr lang="en-US" sz="4000" b="1" dirty="0">
                <a:latin typeface="Arial" charset="0"/>
                <a:ea typeface="Arial" charset="0"/>
                <a:cs typeface="Arial" charset="0"/>
              </a:rPr>
              <a:t>The Basic Story</a:t>
            </a:r>
            <a:endParaRPr lang="en-US" sz="4000" b="1" dirty="0"/>
          </a:p>
        </p:txBody>
      </p:sp>
      <p:sp>
        <p:nvSpPr>
          <p:cNvPr id="14" name="Rectangle 13">
            <a:extLst>
              <a:ext uri="{FF2B5EF4-FFF2-40B4-BE49-F238E27FC236}">
                <a16:creationId xmlns:a16="http://schemas.microsoft.com/office/drawing/2014/main" id="{3A7CA718-AD70-C147-9204-E3CCEA65BBA3}"/>
              </a:ext>
            </a:extLst>
          </p:cNvPr>
          <p:cNvSpPr/>
          <p:nvPr/>
        </p:nvSpPr>
        <p:spPr>
          <a:xfrm>
            <a:off x="785832" y="1579259"/>
            <a:ext cx="7443768" cy="461665"/>
          </a:xfrm>
          <a:prstGeom prst="rect">
            <a:avLst/>
          </a:prstGeom>
        </p:spPr>
        <p:txBody>
          <a:bodyPr wrap="square">
            <a:spAutoFit/>
          </a:bodyPr>
          <a:lstStyle/>
          <a:p>
            <a:r>
              <a:rPr lang="en-US" sz="2400" b="1" dirty="0">
                <a:latin typeface="Arial" charset="0"/>
                <a:cs typeface="Arial" charset="0"/>
              </a:rPr>
              <a:t>1. Background information?</a:t>
            </a:r>
          </a:p>
        </p:txBody>
      </p:sp>
      <p:sp>
        <p:nvSpPr>
          <p:cNvPr id="16" name="Rectangle 15">
            <a:extLst>
              <a:ext uri="{FF2B5EF4-FFF2-40B4-BE49-F238E27FC236}">
                <a16:creationId xmlns:a16="http://schemas.microsoft.com/office/drawing/2014/main" id="{AE33DF9B-5B99-1940-8FB0-EC93457D7649}"/>
              </a:ext>
            </a:extLst>
          </p:cNvPr>
          <p:cNvSpPr/>
          <p:nvPr/>
        </p:nvSpPr>
        <p:spPr>
          <a:xfrm>
            <a:off x="785832" y="3953632"/>
            <a:ext cx="7443768" cy="461665"/>
          </a:xfrm>
          <a:prstGeom prst="rect">
            <a:avLst/>
          </a:prstGeom>
        </p:spPr>
        <p:txBody>
          <a:bodyPr wrap="square">
            <a:spAutoFit/>
          </a:bodyPr>
          <a:lstStyle/>
          <a:p>
            <a:r>
              <a:rPr lang="en-US" sz="2400" b="1" dirty="0">
                <a:latin typeface="Arial" charset="0"/>
                <a:cs typeface="Arial" charset="0"/>
              </a:rPr>
              <a:t>3. What were the main results? </a:t>
            </a:r>
          </a:p>
        </p:txBody>
      </p:sp>
      <p:sp>
        <p:nvSpPr>
          <p:cNvPr id="21" name="Rectangle 20">
            <a:extLst>
              <a:ext uri="{FF2B5EF4-FFF2-40B4-BE49-F238E27FC236}">
                <a16:creationId xmlns:a16="http://schemas.microsoft.com/office/drawing/2014/main" id="{9B3E69AB-1492-4F4C-9C93-E611CA941F9D}"/>
              </a:ext>
            </a:extLst>
          </p:cNvPr>
          <p:cNvSpPr/>
          <p:nvPr/>
        </p:nvSpPr>
        <p:spPr>
          <a:xfrm>
            <a:off x="785831" y="5493001"/>
            <a:ext cx="10001617" cy="461665"/>
          </a:xfrm>
          <a:prstGeom prst="rect">
            <a:avLst/>
          </a:prstGeom>
        </p:spPr>
        <p:txBody>
          <a:bodyPr wrap="square">
            <a:spAutoFit/>
          </a:bodyPr>
          <a:lstStyle/>
          <a:p>
            <a:r>
              <a:rPr lang="en-US" sz="2400" b="1" dirty="0">
                <a:latin typeface="Arial" charset="0"/>
                <a:cs typeface="Arial" charset="0"/>
              </a:rPr>
              <a:t>4. What are the implications? </a:t>
            </a:r>
          </a:p>
        </p:txBody>
      </p:sp>
      <p:sp>
        <p:nvSpPr>
          <p:cNvPr id="15" name="Rectangle 14">
            <a:extLst>
              <a:ext uri="{FF2B5EF4-FFF2-40B4-BE49-F238E27FC236}">
                <a16:creationId xmlns:a16="http://schemas.microsoft.com/office/drawing/2014/main" id="{ED90D951-8CFF-054A-9AE7-CF40F74F19C0}"/>
              </a:ext>
            </a:extLst>
          </p:cNvPr>
          <p:cNvSpPr/>
          <p:nvPr/>
        </p:nvSpPr>
        <p:spPr>
          <a:xfrm>
            <a:off x="785831" y="2727566"/>
            <a:ext cx="11064239" cy="461665"/>
          </a:xfrm>
          <a:prstGeom prst="rect">
            <a:avLst/>
          </a:prstGeom>
        </p:spPr>
        <p:txBody>
          <a:bodyPr wrap="square">
            <a:spAutoFit/>
          </a:bodyPr>
          <a:lstStyle/>
          <a:p>
            <a:r>
              <a:rPr lang="en-US" sz="2400" b="1" dirty="0">
                <a:latin typeface="Arial" charset="0"/>
                <a:cs typeface="Arial" charset="0"/>
              </a:rPr>
              <a:t>2. What is the main message?</a:t>
            </a:r>
          </a:p>
        </p:txBody>
      </p:sp>
    </p:spTree>
    <p:extLst>
      <p:ext uri="{BB962C8B-B14F-4D97-AF65-F5344CB8AC3E}">
        <p14:creationId xmlns:p14="http://schemas.microsoft.com/office/powerpoint/2010/main" val="159844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21"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111125"/>
            <a:ext cx="10515600" cy="69656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In this talk…</a:t>
            </a:r>
          </a:p>
        </p:txBody>
      </p:sp>
      <p:sp>
        <p:nvSpPr>
          <p:cNvPr id="17" name="Title 1">
            <a:extLst>
              <a:ext uri="{FF2B5EF4-FFF2-40B4-BE49-F238E27FC236}">
                <a16:creationId xmlns:a16="http://schemas.microsoft.com/office/drawing/2014/main" id="{C10BE716-5835-F84C-B37B-3FB1E777C1AD}"/>
              </a:ext>
            </a:extLst>
          </p:cNvPr>
          <p:cNvSpPr txBox="1">
            <a:spLocks/>
          </p:cNvSpPr>
          <p:nvPr/>
        </p:nvSpPr>
        <p:spPr>
          <a:xfrm>
            <a:off x="3081551" y="1865048"/>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Big Picture</a:t>
            </a:r>
          </a:p>
        </p:txBody>
      </p:sp>
      <p:sp>
        <p:nvSpPr>
          <p:cNvPr id="18" name="Title 1">
            <a:extLst>
              <a:ext uri="{FF2B5EF4-FFF2-40B4-BE49-F238E27FC236}">
                <a16:creationId xmlns:a16="http://schemas.microsoft.com/office/drawing/2014/main" id="{EE5C55AD-7E87-2A42-B5FC-0210AC96F09B}"/>
              </a:ext>
            </a:extLst>
          </p:cNvPr>
          <p:cNvSpPr txBox="1">
            <a:spLocks/>
          </p:cNvSpPr>
          <p:nvPr/>
        </p:nvSpPr>
        <p:spPr>
          <a:xfrm>
            <a:off x="3081551" y="2550583"/>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Notes on a few elements</a:t>
            </a:r>
          </a:p>
        </p:txBody>
      </p:sp>
      <p:sp>
        <p:nvSpPr>
          <p:cNvPr id="20" name="Title 1">
            <a:extLst>
              <a:ext uri="{FF2B5EF4-FFF2-40B4-BE49-F238E27FC236}">
                <a16:creationId xmlns:a16="http://schemas.microsoft.com/office/drawing/2014/main" id="{1BC5933B-C297-244B-BB30-BEA3F73EBF20}"/>
              </a:ext>
            </a:extLst>
          </p:cNvPr>
          <p:cNvSpPr txBox="1">
            <a:spLocks/>
          </p:cNvSpPr>
          <p:nvPr/>
        </p:nvSpPr>
        <p:spPr>
          <a:xfrm>
            <a:off x="3081551" y="3263407"/>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Putting story into article</a:t>
            </a:r>
          </a:p>
        </p:txBody>
      </p:sp>
    </p:spTree>
    <p:extLst>
      <p:ext uri="{BB962C8B-B14F-4D97-AF65-F5344CB8AC3E}">
        <p14:creationId xmlns:p14="http://schemas.microsoft.com/office/powerpoint/2010/main" val="135153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DF1E2B-CA04-B146-91CB-5910D1AB0638}"/>
              </a:ext>
            </a:extLst>
          </p:cNvPr>
          <p:cNvSpPr txBox="1"/>
          <p:nvPr/>
        </p:nvSpPr>
        <p:spPr>
          <a:xfrm>
            <a:off x="563881" y="757663"/>
            <a:ext cx="11064239"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The role of scientists is to collect data and transform them into understanding</a:t>
            </a:r>
          </a:p>
        </p:txBody>
      </p:sp>
      <p:sp>
        <p:nvSpPr>
          <p:cNvPr id="4" name="Rectangle 3">
            <a:extLst>
              <a:ext uri="{FF2B5EF4-FFF2-40B4-BE49-F238E27FC236}">
                <a16:creationId xmlns:a16="http://schemas.microsoft.com/office/drawing/2014/main" id="{0AE9B4D2-4697-4745-A1C5-825EEF61CA69}"/>
              </a:ext>
            </a:extLst>
          </p:cNvPr>
          <p:cNvSpPr/>
          <p:nvPr/>
        </p:nvSpPr>
        <p:spPr>
          <a:xfrm>
            <a:off x="0" y="106281"/>
            <a:ext cx="12192000" cy="707886"/>
          </a:xfrm>
          <a:prstGeom prst="rect">
            <a:avLst/>
          </a:prstGeom>
        </p:spPr>
        <p:txBody>
          <a:bodyPr wrap="square">
            <a:spAutoFit/>
          </a:bodyPr>
          <a:lstStyle/>
          <a:p>
            <a:pPr algn="ctr"/>
            <a:r>
              <a:rPr lang="en-US" sz="4000" b="1" dirty="0">
                <a:latin typeface="Arial" charset="0"/>
                <a:ea typeface="Arial" charset="0"/>
                <a:cs typeface="Arial" charset="0"/>
              </a:rPr>
              <a:t>Turning data into understanding</a:t>
            </a:r>
            <a:endParaRPr lang="en-US" sz="4000" b="1" dirty="0"/>
          </a:p>
        </p:txBody>
      </p:sp>
      <p:pic>
        <p:nvPicPr>
          <p:cNvPr id="17" name="Picture 16">
            <a:extLst>
              <a:ext uri="{FF2B5EF4-FFF2-40B4-BE49-F238E27FC236}">
                <a16:creationId xmlns:a16="http://schemas.microsoft.com/office/drawing/2014/main" id="{DFBD3E45-7C27-154A-92B4-0584192AE467}"/>
              </a:ext>
            </a:extLst>
          </p:cNvPr>
          <p:cNvPicPr>
            <a:picLocks noChangeAspect="1"/>
          </p:cNvPicPr>
          <p:nvPr/>
        </p:nvPicPr>
        <p:blipFill rotWithShape="1">
          <a:blip r:embed="rId2"/>
          <a:srcRect l="23953" t="14124" r="39656" b="36590"/>
          <a:stretch/>
        </p:blipFill>
        <p:spPr>
          <a:xfrm>
            <a:off x="785832" y="1991752"/>
            <a:ext cx="2980944" cy="3035808"/>
          </a:xfrm>
          <a:prstGeom prst="rect">
            <a:avLst/>
          </a:prstGeom>
        </p:spPr>
      </p:pic>
      <p:sp>
        <p:nvSpPr>
          <p:cNvPr id="18" name="TextBox 17">
            <a:extLst>
              <a:ext uri="{FF2B5EF4-FFF2-40B4-BE49-F238E27FC236}">
                <a16:creationId xmlns:a16="http://schemas.microsoft.com/office/drawing/2014/main" id="{5044B82F-F7F5-944D-B3B1-E390F067FCD3}"/>
              </a:ext>
            </a:extLst>
          </p:cNvPr>
          <p:cNvSpPr txBox="1"/>
          <p:nvPr/>
        </p:nvSpPr>
        <p:spPr>
          <a:xfrm>
            <a:off x="2367084" y="1219753"/>
            <a:ext cx="7457832"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Their role as authors is to present that understanding</a:t>
            </a:r>
          </a:p>
        </p:txBody>
      </p:sp>
      <p:sp>
        <p:nvSpPr>
          <p:cNvPr id="13" name="TextBox 12">
            <a:extLst>
              <a:ext uri="{FF2B5EF4-FFF2-40B4-BE49-F238E27FC236}">
                <a16:creationId xmlns:a16="http://schemas.microsoft.com/office/drawing/2014/main" id="{A986B808-6672-CC49-B86F-69D1E6D59B84}"/>
              </a:ext>
            </a:extLst>
          </p:cNvPr>
          <p:cNvSpPr txBox="1"/>
          <p:nvPr/>
        </p:nvSpPr>
        <p:spPr>
          <a:xfrm>
            <a:off x="1437095" y="5431827"/>
            <a:ext cx="876540"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data</a:t>
            </a:r>
          </a:p>
        </p:txBody>
      </p:sp>
      <p:pic>
        <p:nvPicPr>
          <p:cNvPr id="15" name="Picture 14">
            <a:extLst>
              <a:ext uri="{FF2B5EF4-FFF2-40B4-BE49-F238E27FC236}">
                <a16:creationId xmlns:a16="http://schemas.microsoft.com/office/drawing/2014/main" id="{01E8DCD3-BEFE-AB4F-9FDF-71C8B24C9819}"/>
              </a:ext>
            </a:extLst>
          </p:cNvPr>
          <p:cNvPicPr>
            <a:picLocks noChangeAspect="1"/>
          </p:cNvPicPr>
          <p:nvPr/>
        </p:nvPicPr>
        <p:blipFill rotWithShape="1">
          <a:blip r:embed="rId2"/>
          <a:srcRect l="61684" t="10660" r="16214" b="34412"/>
          <a:stretch/>
        </p:blipFill>
        <p:spPr>
          <a:xfrm>
            <a:off x="4768560" y="1818016"/>
            <a:ext cx="1810512" cy="3383280"/>
          </a:xfrm>
          <a:prstGeom prst="rect">
            <a:avLst/>
          </a:prstGeom>
        </p:spPr>
      </p:pic>
      <p:sp>
        <p:nvSpPr>
          <p:cNvPr id="19" name="TextBox 18">
            <a:extLst>
              <a:ext uri="{FF2B5EF4-FFF2-40B4-BE49-F238E27FC236}">
                <a16:creationId xmlns:a16="http://schemas.microsoft.com/office/drawing/2014/main" id="{B0257911-5E48-2A4B-8C6F-88801B15990B}"/>
              </a:ext>
            </a:extLst>
          </p:cNvPr>
          <p:cNvSpPr txBox="1"/>
          <p:nvPr/>
        </p:nvSpPr>
        <p:spPr>
          <a:xfrm>
            <a:off x="4751092" y="5425712"/>
            <a:ext cx="1682495"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knowledge</a:t>
            </a:r>
          </a:p>
        </p:txBody>
      </p:sp>
      <p:sp>
        <p:nvSpPr>
          <p:cNvPr id="20" name="TextBox 19">
            <a:extLst>
              <a:ext uri="{FF2B5EF4-FFF2-40B4-BE49-F238E27FC236}">
                <a16:creationId xmlns:a16="http://schemas.microsoft.com/office/drawing/2014/main" id="{AC43425B-D93E-C747-9A88-F1D80AE196CB}"/>
              </a:ext>
            </a:extLst>
          </p:cNvPr>
          <p:cNvSpPr txBox="1"/>
          <p:nvPr/>
        </p:nvSpPr>
        <p:spPr>
          <a:xfrm>
            <a:off x="8389509" y="5425711"/>
            <a:ext cx="2349920"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understanding</a:t>
            </a:r>
          </a:p>
        </p:txBody>
      </p:sp>
      <p:sp>
        <p:nvSpPr>
          <p:cNvPr id="22" name="TextBox 21">
            <a:extLst>
              <a:ext uri="{FF2B5EF4-FFF2-40B4-BE49-F238E27FC236}">
                <a16:creationId xmlns:a16="http://schemas.microsoft.com/office/drawing/2014/main" id="{7B9ACDC2-6CF6-0E47-B322-2CB0E969344C}"/>
              </a:ext>
            </a:extLst>
          </p:cNvPr>
          <p:cNvSpPr txBox="1"/>
          <p:nvPr/>
        </p:nvSpPr>
        <p:spPr>
          <a:xfrm>
            <a:off x="1670084" y="6111792"/>
            <a:ext cx="8851832"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The story grows from the data</a:t>
            </a:r>
          </a:p>
        </p:txBody>
      </p:sp>
      <p:pic>
        <p:nvPicPr>
          <p:cNvPr id="5" name="Picture 4">
            <a:extLst>
              <a:ext uri="{FF2B5EF4-FFF2-40B4-BE49-F238E27FC236}">
                <a16:creationId xmlns:a16="http://schemas.microsoft.com/office/drawing/2014/main" id="{DAD2C323-157B-DE44-A0BF-BE449B58BE82}"/>
              </a:ext>
            </a:extLst>
          </p:cNvPr>
          <p:cNvPicPr>
            <a:picLocks noChangeAspect="1"/>
          </p:cNvPicPr>
          <p:nvPr/>
        </p:nvPicPr>
        <p:blipFill>
          <a:blip r:embed="rId3"/>
          <a:stretch>
            <a:fillRect/>
          </a:stretch>
        </p:blipFill>
        <p:spPr>
          <a:xfrm>
            <a:off x="8077006" y="1753621"/>
            <a:ext cx="2570125" cy="3714634"/>
          </a:xfrm>
          <a:prstGeom prst="rect">
            <a:avLst/>
          </a:prstGeom>
        </p:spPr>
      </p:pic>
    </p:spTree>
    <p:extLst>
      <p:ext uri="{BB962C8B-B14F-4D97-AF65-F5344CB8AC3E}">
        <p14:creationId xmlns:p14="http://schemas.microsoft.com/office/powerpoint/2010/main" val="234122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3" grpId="0"/>
      <p:bldP spid="19" grpId="0"/>
      <p:bldP spid="20"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38199" y="206417"/>
            <a:ext cx="10515600" cy="87473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Arial" charset="0"/>
                <a:ea typeface="Arial" charset="0"/>
                <a:cs typeface="Arial" charset="0"/>
              </a:rPr>
              <a:t>Target Journals</a:t>
            </a:r>
          </a:p>
        </p:txBody>
      </p:sp>
      <p:sp>
        <p:nvSpPr>
          <p:cNvPr id="6" name="TextBox 5"/>
          <p:cNvSpPr txBox="1"/>
          <p:nvPr/>
        </p:nvSpPr>
        <p:spPr>
          <a:xfrm>
            <a:off x="2066924" y="640748"/>
            <a:ext cx="8058150" cy="830997"/>
          </a:xfrm>
          <a:prstGeom prst="rect">
            <a:avLst/>
          </a:prstGeom>
          <a:noFill/>
        </p:spPr>
        <p:txBody>
          <a:bodyPr wrap="square" rtlCol="0">
            <a:spAutoFit/>
          </a:bodyPr>
          <a:lstStyle/>
          <a:p>
            <a:pPr algn="ctr"/>
            <a:r>
              <a:rPr lang="en-US" sz="2400" i="1" dirty="0">
                <a:latin typeface="Arial" charset="0"/>
                <a:ea typeface="Arial" charset="0"/>
                <a:cs typeface="Arial" charset="0"/>
              </a:rPr>
              <a:t>Where do want to publish your paper?  What is your target journal?  A specialist journal?  A generalist journal?</a:t>
            </a: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027" t="1912" r="2576" b="1134"/>
          <a:stretch/>
        </p:blipFill>
        <p:spPr>
          <a:xfrm>
            <a:off x="1405989" y="1970949"/>
            <a:ext cx="2267657" cy="288673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3532" y="1997006"/>
            <a:ext cx="2288546" cy="2860682"/>
          </a:xfrm>
          <a:prstGeom prst="rect">
            <a:avLst/>
          </a:prstGeom>
        </p:spPr>
      </p:pic>
      <p:sp>
        <p:nvSpPr>
          <p:cNvPr id="12" name="TextBox 11"/>
          <p:cNvSpPr txBox="1"/>
          <p:nvPr/>
        </p:nvSpPr>
        <p:spPr>
          <a:xfrm>
            <a:off x="2066924" y="1424396"/>
            <a:ext cx="8058150" cy="461665"/>
          </a:xfrm>
          <a:prstGeom prst="rect">
            <a:avLst/>
          </a:prstGeom>
          <a:noFill/>
        </p:spPr>
        <p:txBody>
          <a:bodyPr wrap="square" rtlCol="0">
            <a:spAutoFit/>
          </a:bodyPr>
          <a:lstStyle/>
          <a:p>
            <a:pPr algn="ctr"/>
            <a:r>
              <a:rPr lang="en-US" sz="2400" i="1" dirty="0">
                <a:latin typeface="Arial" charset="0"/>
                <a:ea typeface="Arial" charset="0"/>
                <a:cs typeface="Arial" charset="0"/>
              </a:rPr>
              <a:t>Are these generalist?  Or specialist?</a:t>
            </a:r>
          </a:p>
        </p:txBody>
      </p:sp>
      <p:pic>
        <p:nvPicPr>
          <p:cNvPr id="4" name="Picture 3">
            <a:extLst>
              <a:ext uri="{FF2B5EF4-FFF2-40B4-BE49-F238E27FC236}">
                <a16:creationId xmlns:a16="http://schemas.microsoft.com/office/drawing/2014/main" id="{C2C1DA7C-C806-5E4F-8B11-13ACF06374EF}"/>
              </a:ext>
            </a:extLst>
          </p:cNvPr>
          <p:cNvPicPr>
            <a:picLocks noChangeAspect="1"/>
          </p:cNvPicPr>
          <p:nvPr/>
        </p:nvPicPr>
        <p:blipFill>
          <a:blip r:embed="rId4"/>
          <a:stretch>
            <a:fillRect/>
          </a:stretch>
        </p:blipFill>
        <p:spPr>
          <a:xfrm>
            <a:off x="6416298" y="1991790"/>
            <a:ext cx="2185261" cy="2840840"/>
          </a:xfrm>
          <a:prstGeom prst="rect">
            <a:avLst/>
          </a:prstGeom>
        </p:spPr>
      </p:pic>
      <p:pic>
        <p:nvPicPr>
          <p:cNvPr id="9" name="Picture 8">
            <a:extLst>
              <a:ext uri="{FF2B5EF4-FFF2-40B4-BE49-F238E27FC236}">
                <a16:creationId xmlns:a16="http://schemas.microsoft.com/office/drawing/2014/main" id="{50B7A512-D6E3-7F4B-8188-257B28E7FE33}"/>
              </a:ext>
            </a:extLst>
          </p:cNvPr>
          <p:cNvPicPr>
            <a:picLocks noChangeAspect="1"/>
          </p:cNvPicPr>
          <p:nvPr/>
        </p:nvPicPr>
        <p:blipFill>
          <a:blip r:embed="rId5"/>
          <a:stretch>
            <a:fillRect/>
          </a:stretch>
        </p:blipFill>
        <p:spPr>
          <a:xfrm>
            <a:off x="9070974" y="1923988"/>
            <a:ext cx="2108200" cy="2933700"/>
          </a:xfrm>
          <a:prstGeom prst="rect">
            <a:avLst/>
          </a:prstGeom>
        </p:spPr>
      </p:pic>
      <p:sp>
        <p:nvSpPr>
          <p:cNvPr id="10" name="TextBox 9">
            <a:extLst>
              <a:ext uri="{FF2B5EF4-FFF2-40B4-BE49-F238E27FC236}">
                <a16:creationId xmlns:a16="http://schemas.microsoft.com/office/drawing/2014/main" id="{9EAED9B6-486B-4C43-B798-9FAB941D6BD1}"/>
              </a:ext>
            </a:extLst>
          </p:cNvPr>
          <p:cNvSpPr txBox="1"/>
          <p:nvPr/>
        </p:nvSpPr>
        <p:spPr>
          <a:xfrm>
            <a:off x="1572958" y="5074628"/>
            <a:ext cx="9046082" cy="830997"/>
          </a:xfrm>
          <a:prstGeom prst="rect">
            <a:avLst/>
          </a:prstGeom>
          <a:noFill/>
        </p:spPr>
        <p:txBody>
          <a:bodyPr wrap="square" rtlCol="0">
            <a:spAutoFit/>
          </a:bodyPr>
          <a:lstStyle/>
          <a:p>
            <a:pPr algn="ctr"/>
            <a:r>
              <a:rPr lang="en-US" sz="2400" b="1" i="1" dirty="0">
                <a:latin typeface="Arial" charset="0"/>
                <a:ea typeface="Arial" charset="0"/>
                <a:cs typeface="Arial" charset="0"/>
              </a:rPr>
              <a:t>Where you publish your article will affect the audience you tell you story to AND the structure of your story. </a:t>
            </a:r>
          </a:p>
        </p:txBody>
      </p:sp>
    </p:spTree>
    <p:extLst>
      <p:ext uri="{BB962C8B-B14F-4D97-AF65-F5344CB8AC3E}">
        <p14:creationId xmlns:p14="http://schemas.microsoft.com/office/powerpoint/2010/main" val="46202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 y="116149"/>
            <a:ext cx="12192000" cy="523220"/>
          </a:xfrm>
          <a:prstGeom prst="rect">
            <a:avLst/>
          </a:prstGeom>
          <a:noFill/>
        </p:spPr>
        <p:txBody>
          <a:bodyPr wrap="square" rtlCol="0">
            <a:spAutoFit/>
          </a:bodyPr>
          <a:lstStyle/>
          <a:p>
            <a:pPr algn="ctr"/>
            <a:r>
              <a:rPr lang="en-US" sz="2800" b="1" dirty="0">
                <a:latin typeface="Arial" charset="0"/>
                <a:ea typeface="Arial" charset="0"/>
                <a:cs typeface="Arial" charset="0"/>
              </a:rPr>
              <a:t>Types of Papers</a:t>
            </a:r>
          </a:p>
        </p:txBody>
      </p:sp>
      <p:sp>
        <p:nvSpPr>
          <p:cNvPr id="17" name="TextBox 16"/>
          <p:cNvSpPr txBox="1"/>
          <p:nvPr/>
        </p:nvSpPr>
        <p:spPr>
          <a:xfrm>
            <a:off x="1904598" y="6201158"/>
            <a:ext cx="8382799" cy="461665"/>
          </a:xfrm>
          <a:prstGeom prst="rect">
            <a:avLst/>
          </a:prstGeom>
          <a:noFill/>
        </p:spPr>
        <p:txBody>
          <a:bodyPr wrap="square" rtlCol="0">
            <a:spAutoFit/>
          </a:bodyPr>
          <a:lstStyle/>
          <a:p>
            <a:pPr algn="ctr"/>
            <a:r>
              <a:rPr lang="en-US" sz="2400" i="1" dirty="0">
                <a:latin typeface="Arial" charset="0"/>
                <a:ea typeface="Arial" charset="0"/>
                <a:cs typeface="Arial" charset="0"/>
              </a:rPr>
              <a:t>Match these descriptions with the paper type.</a:t>
            </a:r>
          </a:p>
        </p:txBody>
      </p:sp>
      <p:sp>
        <p:nvSpPr>
          <p:cNvPr id="7" name="TextBox 6"/>
          <p:cNvSpPr txBox="1"/>
          <p:nvPr/>
        </p:nvSpPr>
        <p:spPr>
          <a:xfrm>
            <a:off x="1443792" y="1280741"/>
            <a:ext cx="3313471" cy="461665"/>
          </a:xfrm>
          <a:prstGeom prst="rect">
            <a:avLst/>
          </a:prstGeom>
          <a:noFill/>
        </p:spPr>
        <p:txBody>
          <a:bodyPr wrap="square" rtlCol="0">
            <a:spAutoFit/>
          </a:bodyPr>
          <a:lstStyle/>
          <a:p>
            <a:r>
              <a:rPr lang="en-US" sz="2400" dirty="0">
                <a:latin typeface="Arial" charset="0"/>
                <a:ea typeface="Arial" charset="0"/>
                <a:cs typeface="Arial" charset="0"/>
              </a:rPr>
              <a:t>Hypothesis-testing</a:t>
            </a:r>
          </a:p>
        </p:txBody>
      </p:sp>
      <p:sp>
        <p:nvSpPr>
          <p:cNvPr id="10" name="TextBox 9"/>
          <p:cNvSpPr txBox="1"/>
          <p:nvPr/>
        </p:nvSpPr>
        <p:spPr>
          <a:xfrm>
            <a:off x="1443792" y="2226953"/>
            <a:ext cx="2947236" cy="830997"/>
          </a:xfrm>
          <a:prstGeom prst="rect">
            <a:avLst/>
          </a:prstGeom>
          <a:noFill/>
        </p:spPr>
        <p:txBody>
          <a:bodyPr wrap="square" rtlCol="0">
            <a:spAutoFit/>
          </a:bodyPr>
          <a:lstStyle/>
          <a:p>
            <a:r>
              <a:rPr lang="en-US" sz="2400" dirty="0">
                <a:latin typeface="Arial" charset="0"/>
                <a:ea typeface="Arial" charset="0"/>
                <a:cs typeface="Arial" charset="0"/>
              </a:rPr>
              <a:t>Descriptive (discovery)</a:t>
            </a:r>
          </a:p>
        </p:txBody>
      </p:sp>
      <p:sp>
        <p:nvSpPr>
          <p:cNvPr id="11" name="TextBox 10"/>
          <p:cNvSpPr txBox="1"/>
          <p:nvPr/>
        </p:nvSpPr>
        <p:spPr>
          <a:xfrm>
            <a:off x="1467169" y="3551051"/>
            <a:ext cx="1981201" cy="461665"/>
          </a:xfrm>
          <a:prstGeom prst="rect">
            <a:avLst/>
          </a:prstGeom>
          <a:noFill/>
        </p:spPr>
        <p:txBody>
          <a:bodyPr wrap="square" rtlCol="0">
            <a:spAutoFit/>
          </a:bodyPr>
          <a:lstStyle/>
          <a:p>
            <a:r>
              <a:rPr lang="en-US" sz="2400" dirty="0">
                <a:latin typeface="Arial" charset="0"/>
                <a:ea typeface="Arial" charset="0"/>
                <a:cs typeface="Arial" charset="0"/>
              </a:rPr>
              <a:t>Methods</a:t>
            </a:r>
          </a:p>
        </p:txBody>
      </p:sp>
      <p:sp>
        <p:nvSpPr>
          <p:cNvPr id="12" name="TextBox 11"/>
          <p:cNvSpPr txBox="1"/>
          <p:nvPr/>
        </p:nvSpPr>
        <p:spPr>
          <a:xfrm>
            <a:off x="1443792" y="5492723"/>
            <a:ext cx="2137195" cy="461665"/>
          </a:xfrm>
          <a:prstGeom prst="rect">
            <a:avLst/>
          </a:prstGeom>
          <a:noFill/>
        </p:spPr>
        <p:txBody>
          <a:bodyPr wrap="square" rtlCol="0">
            <a:spAutoFit/>
          </a:bodyPr>
          <a:lstStyle/>
          <a:p>
            <a:r>
              <a:rPr lang="en-US" sz="2400" dirty="0">
                <a:latin typeface="Arial" charset="0"/>
                <a:ea typeface="Arial" charset="0"/>
                <a:cs typeface="Arial" charset="0"/>
              </a:rPr>
              <a:t>Review</a:t>
            </a:r>
          </a:p>
        </p:txBody>
      </p:sp>
      <p:sp>
        <p:nvSpPr>
          <p:cNvPr id="13" name="TextBox 12"/>
          <p:cNvSpPr txBox="1"/>
          <p:nvPr/>
        </p:nvSpPr>
        <p:spPr>
          <a:xfrm>
            <a:off x="5229726" y="2231425"/>
            <a:ext cx="5895473" cy="1200329"/>
          </a:xfrm>
          <a:prstGeom prst="rect">
            <a:avLst/>
          </a:prstGeom>
          <a:noFill/>
        </p:spPr>
        <p:txBody>
          <a:bodyPr wrap="square" rtlCol="0">
            <a:spAutoFit/>
          </a:bodyPr>
          <a:lstStyle/>
          <a:p>
            <a:r>
              <a:rPr lang="en-US" sz="2400" dirty="0">
                <a:latin typeface="Arial" charset="0"/>
                <a:ea typeface="Arial" charset="0"/>
                <a:cs typeface="Arial" charset="0"/>
              </a:rPr>
              <a:t>Summarizes existing literature on the topic in an attempt to explain the current state of understanding on the topic</a:t>
            </a:r>
          </a:p>
        </p:txBody>
      </p:sp>
      <p:sp>
        <p:nvSpPr>
          <p:cNvPr id="14" name="TextBox 13"/>
          <p:cNvSpPr txBox="1"/>
          <p:nvPr/>
        </p:nvSpPr>
        <p:spPr>
          <a:xfrm>
            <a:off x="5229726" y="3554632"/>
            <a:ext cx="6626477" cy="1938992"/>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Here, we report a facile and sustainable strategy for the scalable fabrication of carbon aerogels with three-dimensional interconnected nanofiber networks and rationally designed hierarchical porous structures…</a:t>
            </a:r>
          </a:p>
        </p:txBody>
      </p:sp>
      <p:sp>
        <p:nvSpPr>
          <p:cNvPr id="15" name="TextBox 14"/>
          <p:cNvSpPr txBox="1"/>
          <p:nvPr/>
        </p:nvSpPr>
        <p:spPr>
          <a:xfrm>
            <a:off x="5229726" y="5579750"/>
            <a:ext cx="5895473" cy="461665"/>
          </a:xfrm>
          <a:prstGeom prst="rect">
            <a:avLst/>
          </a:prstGeom>
          <a:noFill/>
        </p:spPr>
        <p:txBody>
          <a:bodyPr wrap="square" rtlCol="0">
            <a:spAutoFit/>
          </a:bodyPr>
          <a:lstStyle/>
          <a:p>
            <a:r>
              <a:rPr lang="en-US" sz="2400" dirty="0">
                <a:latin typeface="Arial" charset="0"/>
                <a:ea typeface="Arial" charset="0"/>
                <a:cs typeface="Arial" charset="0"/>
              </a:rPr>
              <a:t>A paper based on a research question</a:t>
            </a:r>
          </a:p>
        </p:txBody>
      </p:sp>
      <p:sp>
        <p:nvSpPr>
          <p:cNvPr id="16" name="TextBox 15"/>
          <p:cNvSpPr txBox="1"/>
          <p:nvPr/>
        </p:nvSpPr>
        <p:spPr>
          <a:xfrm>
            <a:off x="5229726" y="1280741"/>
            <a:ext cx="5895473" cy="830997"/>
          </a:xfrm>
          <a:prstGeom prst="rect">
            <a:avLst/>
          </a:prstGeom>
          <a:noFill/>
        </p:spPr>
        <p:txBody>
          <a:bodyPr wrap="square" rtlCol="0">
            <a:spAutoFit/>
          </a:bodyPr>
          <a:lstStyle/>
          <a:p>
            <a:r>
              <a:rPr lang="en-US" sz="2400" dirty="0">
                <a:latin typeface="Arial" charset="0"/>
                <a:ea typeface="Arial" charset="0"/>
                <a:cs typeface="Arial" charset="0"/>
              </a:rPr>
              <a:t>A paper that describes a new or improved method, material, or apparatus</a:t>
            </a:r>
          </a:p>
        </p:txBody>
      </p:sp>
      <p:sp>
        <p:nvSpPr>
          <p:cNvPr id="18" name="TextBox 17"/>
          <p:cNvSpPr txBox="1"/>
          <p:nvPr/>
        </p:nvSpPr>
        <p:spPr>
          <a:xfrm>
            <a:off x="1716389" y="521780"/>
            <a:ext cx="8759220" cy="461665"/>
          </a:xfrm>
          <a:prstGeom prst="rect">
            <a:avLst/>
          </a:prstGeom>
          <a:noFill/>
        </p:spPr>
        <p:txBody>
          <a:bodyPr wrap="square" rtlCol="0">
            <a:spAutoFit/>
          </a:bodyPr>
          <a:lstStyle/>
          <a:p>
            <a:pPr algn="ctr"/>
            <a:r>
              <a:rPr lang="en-US" sz="2400" i="1" dirty="0">
                <a:latin typeface="Arial" charset="0"/>
                <a:ea typeface="Arial" charset="0"/>
                <a:cs typeface="Arial" charset="0"/>
              </a:rPr>
              <a:t>What are the types of science articles?  </a:t>
            </a:r>
          </a:p>
        </p:txBody>
      </p:sp>
      <p:sp>
        <p:nvSpPr>
          <p:cNvPr id="19" name="TextBox 18"/>
          <p:cNvSpPr txBox="1"/>
          <p:nvPr/>
        </p:nvSpPr>
        <p:spPr>
          <a:xfrm>
            <a:off x="1716388" y="869177"/>
            <a:ext cx="8759220" cy="461665"/>
          </a:xfrm>
          <a:prstGeom prst="rect">
            <a:avLst/>
          </a:prstGeom>
          <a:noFill/>
        </p:spPr>
        <p:txBody>
          <a:bodyPr wrap="square" rtlCol="0">
            <a:spAutoFit/>
          </a:bodyPr>
          <a:lstStyle/>
          <a:p>
            <a:pPr algn="ctr"/>
            <a:r>
              <a:rPr lang="en-US" sz="2400" i="1" dirty="0">
                <a:latin typeface="Arial" charset="0"/>
                <a:ea typeface="Arial" charset="0"/>
                <a:cs typeface="Arial" charset="0"/>
              </a:rPr>
              <a:t>Did you think of these?</a:t>
            </a:r>
          </a:p>
        </p:txBody>
      </p:sp>
    </p:spTree>
    <p:extLst>
      <p:ext uri="{BB962C8B-B14F-4D97-AF65-F5344CB8AC3E}">
        <p14:creationId xmlns:p14="http://schemas.microsoft.com/office/powerpoint/2010/main" val="2482083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7" grpId="0"/>
      <p:bldP spid="10" grpId="0"/>
      <p:bldP spid="11" grpId="0"/>
      <p:bldP spid="12" grpId="0"/>
      <p:bldP spid="13" grpId="0"/>
      <p:bldP spid="14" grpId="0"/>
      <p:bldP spid="15" grpId="0"/>
      <p:bldP spid="16"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 y="116149"/>
            <a:ext cx="12192000" cy="523220"/>
          </a:xfrm>
          <a:prstGeom prst="rect">
            <a:avLst/>
          </a:prstGeom>
          <a:noFill/>
        </p:spPr>
        <p:txBody>
          <a:bodyPr wrap="square" rtlCol="0">
            <a:spAutoFit/>
          </a:bodyPr>
          <a:lstStyle/>
          <a:p>
            <a:pPr algn="ctr"/>
            <a:r>
              <a:rPr lang="en-US" sz="2800" b="1" dirty="0">
                <a:latin typeface="Arial" charset="0"/>
                <a:ea typeface="Arial" charset="0"/>
                <a:cs typeface="Arial" charset="0"/>
              </a:rPr>
              <a:t>Types of Papers</a:t>
            </a:r>
          </a:p>
        </p:txBody>
      </p:sp>
      <p:sp>
        <p:nvSpPr>
          <p:cNvPr id="7" name="TextBox 6"/>
          <p:cNvSpPr txBox="1"/>
          <p:nvPr/>
        </p:nvSpPr>
        <p:spPr>
          <a:xfrm>
            <a:off x="1443792" y="1280741"/>
            <a:ext cx="3313471" cy="461665"/>
          </a:xfrm>
          <a:prstGeom prst="rect">
            <a:avLst/>
          </a:prstGeom>
          <a:noFill/>
        </p:spPr>
        <p:txBody>
          <a:bodyPr wrap="square" rtlCol="0">
            <a:spAutoFit/>
          </a:bodyPr>
          <a:lstStyle/>
          <a:p>
            <a:r>
              <a:rPr lang="en-US" sz="2400" dirty="0">
                <a:latin typeface="Arial" charset="0"/>
                <a:ea typeface="Arial" charset="0"/>
                <a:cs typeface="Arial" charset="0"/>
              </a:rPr>
              <a:t>Hypothesis-testing</a:t>
            </a:r>
          </a:p>
        </p:txBody>
      </p:sp>
      <p:sp>
        <p:nvSpPr>
          <p:cNvPr id="10" name="TextBox 9"/>
          <p:cNvSpPr txBox="1"/>
          <p:nvPr/>
        </p:nvSpPr>
        <p:spPr>
          <a:xfrm>
            <a:off x="1443792" y="2034449"/>
            <a:ext cx="2947236" cy="461665"/>
          </a:xfrm>
          <a:prstGeom prst="rect">
            <a:avLst/>
          </a:prstGeom>
          <a:noFill/>
        </p:spPr>
        <p:txBody>
          <a:bodyPr wrap="square" rtlCol="0">
            <a:spAutoFit/>
          </a:bodyPr>
          <a:lstStyle/>
          <a:p>
            <a:r>
              <a:rPr lang="en-US" sz="2400" dirty="0">
                <a:latin typeface="Arial" charset="0"/>
                <a:ea typeface="Arial" charset="0"/>
                <a:cs typeface="Arial" charset="0"/>
              </a:rPr>
              <a:t>Descriptive</a:t>
            </a:r>
          </a:p>
        </p:txBody>
      </p:sp>
      <p:sp>
        <p:nvSpPr>
          <p:cNvPr id="11" name="TextBox 10"/>
          <p:cNvSpPr txBox="1"/>
          <p:nvPr/>
        </p:nvSpPr>
        <p:spPr>
          <a:xfrm>
            <a:off x="1443792" y="4058058"/>
            <a:ext cx="1981201" cy="461665"/>
          </a:xfrm>
          <a:prstGeom prst="rect">
            <a:avLst/>
          </a:prstGeom>
          <a:noFill/>
        </p:spPr>
        <p:txBody>
          <a:bodyPr wrap="square" rtlCol="0">
            <a:spAutoFit/>
          </a:bodyPr>
          <a:lstStyle/>
          <a:p>
            <a:r>
              <a:rPr lang="en-US" sz="2400" dirty="0">
                <a:latin typeface="Arial" charset="0"/>
                <a:ea typeface="Arial" charset="0"/>
                <a:cs typeface="Arial" charset="0"/>
              </a:rPr>
              <a:t>Methods</a:t>
            </a:r>
          </a:p>
        </p:txBody>
      </p:sp>
      <p:sp>
        <p:nvSpPr>
          <p:cNvPr id="12" name="TextBox 11"/>
          <p:cNvSpPr txBox="1"/>
          <p:nvPr/>
        </p:nvSpPr>
        <p:spPr>
          <a:xfrm>
            <a:off x="1443792" y="5098740"/>
            <a:ext cx="2137195" cy="461665"/>
          </a:xfrm>
          <a:prstGeom prst="rect">
            <a:avLst/>
          </a:prstGeom>
          <a:noFill/>
        </p:spPr>
        <p:txBody>
          <a:bodyPr wrap="square" rtlCol="0">
            <a:spAutoFit/>
          </a:bodyPr>
          <a:lstStyle/>
          <a:p>
            <a:r>
              <a:rPr lang="en-US" sz="2400" dirty="0">
                <a:latin typeface="Arial" charset="0"/>
                <a:ea typeface="Arial" charset="0"/>
                <a:cs typeface="Arial" charset="0"/>
              </a:rPr>
              <a:t>Review</a:t>
            </a:r>
          </a:p>
        </p:txBody>
      </p:sp>
      <p:sp>
        <p:nvSpPr>
          <p:cNvPr id="13" name="TextBox 12"/>
          <p:cNvSpPr txBox="1"/>
          <p:nvPr/>
        </p:nvSpPr>
        <p:spPr>
          <a:xfrm>
            <a:off x="5149511" y="4958825"/>
            <a:ext cx="5895473" cy="1200329"/>
          </a:xfrm>
          <a:prstGeom prst="rect">
            <a:avLst/>
          </a:prstGeom>
          <a:noFill/>
        </p:spPr>
        <p:txBody>
          <a:bodyPr wrap="square" rtlCol="0">
            <a:spAutoFit/>
          </a:bodyPr>
          <a:lstStyle/>
          <a:p>
            <a:r>
              <a:rPr lang="en-US" sz="2400" dirty="0">
                <a:solidFill>
                  <a:srgbClr val="7030A0"/>
                </a:solidFill>
                <a:latin typeface="Arial" charset="0"/>
                <a:ea typeface="Arial" charset="0"/>
                <a:cs typeface="Arial" charset="0"/>
              </a:rPr>
              <a:t>Summarizes existing literature on the topic in an attempt to explain the current state of understanding on the topic</a:t>
            </a:r>
          </a:p>
        </p:txBody>
      </p:sp>
      <p:sp>
        <p:nvSpPr>
          <p:cNvPr id="14" name="TextBox 13"/>
          <p:cNvSpPr txBox="1"/>
          <p:nvPr/>
        </p:nvSpPr>
        <p:spPr>
          <a:xfrm>
            <a:off x="5149511" y="1959028"/>
            <a:ext cx="6784184" cy="1938992"/>
          </a:xfrm>
          <a:prstGeom prst="rect">
            <a:avLst/>
          </a:prstGeom>
          <a:noFill/>
        </p:spPr>
        <p:txBody>
          <a:bodyPr wrap="square" rtlCol="0">
            <a:spAutoFit/>
          </a:bodyPr>
          <a:lstStyle/>
          <a:p>
            <a:r>
              <a:rPr lang="en-US" sz="2400" dirty="0">
                <a:solidFill>
                  <a:srgbClr val="7030A0"/>
                </a:solidFill>
                <a:latin typeface="Arial" panose="020B0604020202020204" pitchFamily="34" charset="0"/>
                <a:cs typeface="Arial" panose="020B0604020202020204" pitchFamily="34" charset="0"/>
              </a:rPr>
              <a:t>Here, we report a facile and sustainable strategy for the scalable fabrication of carbon aerogels with three-dimensional interconnected nanofiber networks and rationally designed hierarchical porous structures…</a:t>
            </a:r>
          </a:p>
        </p:txBody>
      </p:sp>
      <p:sp>
        <p:nvSpPr>
          <p:cNvPr id="15" name="TextBox 14"/>
          <p:cNvSpPr txBox="1"/>
          <p:nvPr/>
        </p:nvSpPr>
        <p:spPr>
          <a:xfrm>
            <a:off x="5149511" y="1327469"/>
            <a:ext cx="5975687" cy="461665"/>
          </a:xfrm>
          <a:prstGeom prst="rect">
            <a:avLst/>
          </a:prstGeom>
          <a:noFill/>
        </p:spPr>
        <p:txBody>
          <a:bodyPr wrap="square" rtlCol="0">
            <a:spAutoFit/>
          </a:bodyPr>
          <a:lstStyle/>
          <a:p>
            <a:r>
              <a:rPr lang="en-US" sz="2400" dirty="0">
                <a:solidFill>
                  <a:srgbClr val="7030A0"/>
                </a:solidFill>
                <a:latin typeface="Arial" charset="0"/>
                <a:ea typeface="Arial" charset="0"/>
                <a:cs typeface="Arial" charset="0"/>
              </a:rPr>
              <a:t>A paper with a research question</a:t>
            </a:r>
          </a:p>
        </p:txBody>
      </p:sp>
      <p:sp>
        <p:nvSpPr>
          <p:cNvPr id="16" name="TextBox 15"/>
          <p:cNvSpPr txBox="1"/>
          <p:nvPr/>
        </p:nvSpPr>
        <p:spPr>
          <a:xfrm>
            <a:off x="5149512" y="4058058"/>
            <a:ext cx="5895473" cy="830997"/>
          </a:xfrm>
          <a:prstGeom prst="rect">
            <a:avLst/>
          </a:prstGeom>
          <a:noFill/>
        </p:spPr>
        <p:txBody>
          <a:bodyPr wrap="square" rtlCol="0">
            <a:spAutoFit/>
          </a:bodyPr>
          <a:lstStyle/>
          <a:p>
            <a:r>
              <a:rPr lang="en-US" sz="2400" dirty="0">
                <a:solidFill>
                  <a:srgbClr val="7030A0"/>
                </a:solidFill>
                <a:latin typeface="Arial" charset="0"/>
                <a:ea typeface="Arial" charset="0"/>
                <a:cs typeface="Arial" charset="0"/>
              </a:rPr>
              <a:t>A paper that describes a new or improved method, material, or apparatus</a:t>
            </a:r>
          </a:p>
        </p:txBody>
      </p:sp>
      <p:sp>
        <p:nvSpPr>
          <p:cNvPr id="18" name="TextBox 17"/>
          <p:cNvSpPr txBox="1"/>
          <p:nvPr/>
        </p:nvSpPr>
        <p:spPr>
          <a:xfrm>
            <a:off x="1716389" y="521780"/>
            <a:ext cx="8759220" cy="461665"/>
          </a:xfrm>
          <a:prstGeom prst="rect">
            <a:avLst/>
          </a:prstGeom>
          <a:noFill/>
        </p:spPr>
        <p:txBody>
          <a:bodyPr wrap="square" rtlCol="0">
            <a:spAutoFit/>
          </a:bodyPr>
          <a:lstStyle/>
          <a:p>
            <a:pPr algn="ctr"/>
            <a:r>
              <a:rPr lang="en-US" sz="2400" i="1" dirty="0">
                <a:latin typeface="Arial" charset="0"/>
                <a:ea typeface="Arial" charset="0"/>
                <a:cs typeface="Arial" charset="0"/>
              </a:rPr>
              <a:t>What are the types of science articles?  </a:t>
            </a:r>
          </a:p>
        </p:txBody>
      </p:sp>
      <p:sp>
        <p:nvSpPr>
          <p:cNvPr id="20" name="TextBox 19"/>
          <p:cNvSpPr txBox="1"/>
          <p:nvPr/>
        </p:nvSpPr>
        <p:spPr>
          <a:xfrm>
            <a:off x="1891330" y="6194056"/>
            <a:ext cx="8382799" cy="461665"/>
          </a:xfrm>
          <a:prstGeom prst="rect">
            <a:avLst/>
          </a:prstGeom>
          <a:noFill/>
        </p:spPr>
        <p:txBody>
          <a:bodyPr wrap="square" rtlCol="0">
            <a:spAutoFit/>
          </a:bodyPr>
          <a:lstStyle/>
          <a:p>
            <a:pPr algn="ctr"/>
            <a:r>
              <a:rPr lang="en-US" sz="2400" i="1" dirty="0">
                <a:latin typeface="Arial" charset="0"/>
                <a:ea typeface="Arial" charset="0"/>
                <a:cs typeface="Arial" charset="0"/>
              </a:rPr>
              <a:t>The type of paper you write will determine the story you tell</a:t>
            </a:r>
          </a:p>
        </p:txBody>
      </p:sp>
    </p:spTree>
    <p:extLst>
      <p:ext uri="{BB962C8B-B14F-4D97-AF65-F5344CB8AC3E}">
        <p14:creationId xmlns:p14="http://schemas.microsoft.com/office/powerpoint/2010/main" val="1115359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EC712B35-28CF-7B46-9B82-DBD33927B16F}"/>
              </a:ext>
            </a:extLst>
          </p:cNvPr>
          <p:cNvSpPr txBox="1">
            <a:spLocks/>
          </p:cNvSpPr>
          <p:nvPr/>
        </p:nvSpPr>
        <p:spPr>
          <a:xfrm>
            <a:off x="3081551" y="2093556"/>
            <a:ext cx="6033200" cy="479269"/>
          </a:xfrm>
          <a:prstGeom prst="rect">
            <a:avLst/>
          </a:prstGeom>
          <a:solidFill>
            <a:schemeClr val="accent1">
              <a:lumMod val="40000"/>
              <a:lumOff val="60000"/>
            </a:schemeClr>
          </a:solidFill>
          <a:ln>
            <a:solidFill>
              <a:schemeClr val="tx1"/>
            </a:solidFill>
            <a:prstDash val="lgDashDot"/>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chemeClr val="accent2"/>
                </a:solidFill>
                <a:latin typeface="Arial" charset="0"/>
                <a:ea typeface="Arial" charset="0"/>
                <a:cs typeface="Arial" charset="0"/>
              </a:rPr>
              <a:t>background</a:t>
            </a:r>
          </a:p>
        </p:txBody>
      </p:sp>
      <p:sp>
        <p:nvSpPr>
          <p:cNvPr id="17" name="Title 1">
            <a:extLst>
              <a:ext uri="{FF2B5EF4-FFF2-40B4-BE49-F238E27FC236}">
                <a16:creationId xmlns:a16="http://schemas.microsoft.com/office/drawing/2014/main" id="{C10BE716-5835-F84C-B37B-3FB1E777C1AD}"/>
              </a:ext>
            </a:extLst>
          </p:cNvPr>
          <p:cNvSpPr txBox="1">
            <a:spLocks/>
          </p:cNvSpPr>
          <p:nvPr/>
        </p:nvSpPr>
        <p:spPr>
          <a:xfrm>
            <a:off x="3081551" y="2713323"/>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message</a:t>
            </a:r>
          </a:p>
        </p:txBody>
      </p:sp>
      <p:sp>
        <p:nvSpPr>
          <p:cNvPr id="18" name="Title 1">
            <a:extLst>
              <a:ext uri="{FF2B5EF4-FFF2-40B4-BE49-F238E27FC236}">
                <a16:creationId xmlns:a16="http://schemas.microsoft.com/office/drawing/2014/main" id="{EE5C55AD-7E87-2A42-B5FC-0210AC96F09B}"/>
              </a:ext>
            </a:extLst>
          </p:cNvPr>
          <p:cNvSpPr txBox="1">
            <a:spLocks/>
          </p:cNvSpPr>
          <p:nvPr/>
        </p:nvSpPr>
        <p:spPr>
          <a:xfrm>
            <a:off x="3081551" y="3341277"/>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results</a:t>
            </a:r>
          </a:p>
        </p:txBody>
      </p:sp>
      <p:sp>
        <p:nvSpPr>
          <p:cNvPr id="20" name="Title 1">
            <a:extLst>
              <a:ext uri="{FF2B5EF4-FFF2-40B4-BE49-F238E27FC236}">
                <a16:creationId xmlns:a16="http://schemas.microsoft.com/office/drawing/2014/main" id="{1BC5933B-C297-244B-BB30-BEA3F73EBF20}"/>
              </a:ext>
            </a:extLst>
          </p:cNvPr>
          <p:cNvSpPr txBox="1">
            <a:spLocks/>
          </p:cNvSpPr>
          <p:nvPr/>
        </p:nvSpPr>
        <p:spPr>
          <a:xfrm>
            <a:off x="3081551" y="3969231"/>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implication</a:t>
            </a:r>
          </a:p>
        </p:txBody>
      </p:sp>
      <p:sp>
        <p:nvSpPr>
          <p:cNvPr id="12" name="Title 1">
            <a:extLst>
              <a:ext uri="{FF2B5EF4-FFF2-40B4-BE49-F238E27FC236}">
                <a16:creationId xmlns:a16="http://schemas.microsoft.com/office/drawing/2014/main" id="{B7C6F7A9-998D-7944-9B02-422D3932D876}"/>
              </a:ext>
            </a:extLst>
          </p:cNvPr>
          <p:cNvSpPr txBox="1">
            <a:spLocks/>
          </p:cNvSpPr>
          <p:nvPr/>
        </p:nvSpPr>
        <p:spPr>
          <a:xfrm>
            <a:off x="838200" y="296479"/>
            <a:ext cx="10515600" cy="69656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Big Picture</a:t>
            </a:r>
          </a:p>
        </p:txBody>
      </p:sp>
      <p:sp>
        <p:nvSpPr>
          <p:cNvPr id="13" name="TextBox 12">
            <a:extLst>
              <a:ext uri="{FF2B5EF4-FFF2-40B4-BE49-F238E27FC236}">
                <a16:creationId xmlns:a16="http://schemas.microsoft.com/office/drawing/2014/main" id="{B8420DF2-B0A4-094E-AD80-C5426019203F}"/>
              </a:ext>
            </a:extLst>
          </p:cNvPr>
          <p:cNvSpPr txBox="1"/>
          <p:nvPr/>
        </p:nvSpPr>
        <p:spPr>
          <a:xfrm>
            <a:off x="669422" y="993044"/>
            <a:ext cx="10876795" cy="461665"/>
          </a:xfrm>
          <a:prstGeom prst="rect">
            <a:avLst/>
          </a:prstGeom>
          <a:noFill/>
        </p:spPr>
        <p:txBody>
          <a:bodyPr wrap="square" rtlCol="0">
            <a:spAutoFit/>
          </a:bodyPr>
          <a:lstStyle/>
          <a:p>
            <a:pPr algn="ctr"/>
            <a:r>
              <a:rPr lang="en-US" sz="2400" i="1" dirty="0">
                <a:latin typeface="Arial" charset="0"/>
                <a:ea typeface="Arial" charset="0"/>
                <a:cs typeface="Arial" charset="0"/>
              </a:rPr>
              <a:t>The most basic story of the paper consists of the following elements:</a:t>
            </a:r>
          </a:p>
        </p:txBody>
      </p:sp>
      <p:sp>
        <p:nvSpPr>
          <p:cNvPr id="15" name="TextBox 14">
            <a:extLst>
              <a:ext uri="{FF2B5EF4-FFF2-40B4-BE49-F238E27FC236}">
                <a16:creationId xmlns:a16="http://schemas.microsoft.com/office/drawing/2014/main" id="{26CCDA42-F69F-8D47-8F5F-8E4A4876EBF9}"/>
              </a:ext>
            </a:extLst>
          </p:cNvPr>
          <p:cNvSpPr txBox="1"/>
          <p:nvPr/>
        </p:nvSpPr>
        <p:spPr>
          <a:xfrm>
            <a:off x="669422" y="5450005"/>
            <a:ext cx="10876795" cy="461665"/>
          </a:xfrm>
          <a:prstGeom prst="rect">
            <a:avLst/>
          </a:prstGeom>
          <a:noFill/>
        </p:spPr>
        <p:txBody>
          <a:bodyPr wrap="square" rtlCol="0">
            <a:spAutoFit/>
          </a:bodyPr>
          <a:lstStyle/>
          <a:p>
            <a:pPr algn="ctr"/>
            <a:r>
              <a:rPr lang="en-US" sz="2400" i="1" dirty="0">
                <a:latin typeface="Arial" charset="0"/>
                <a:ea typeface="Arial" charset="0"/>
                <a:cs typeface="Arial" charset="0"/>
              </a:rPr>
              <a:t>This is essentially what you tell readers in the abstract of a descriptive paper</a:t>
            </a:r>
          </a:p>
        </p:txBody>
      </p:sp>
    </p:spTree>
    <p:extLst>
      <p:ext uri="{BB962C8B-B14F-4D97-AF65-F5344CB8AC3E}">
        <p14:creationId xmlns:p14="http://schemas.microsoft.com/office/powerpoint/2010/main" val="3924405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EC712B35-28CF-7B46-9B82-DBD33927B16F}"/>
              </a:ext>
            </a:extLst>
          </p:cNvPr>
          <p:cNvSpPr txBox="1">
            <a:spLocks/>
          </p:cNvSpPr>
          <p:nvPr/>
        </p:nvSpPr>
        <p:spPr>
          <a:xfrm>
            <a:off x="3081551" y="1722850"/>
            <a:ext cx="6033200" cy="479269"/>
          </a:xfrm>
          <a:prstGeom prst="rect">
            <a:avLst/>
          </a:prstGeom>
          <a:solidFill>
            <a:schemeClr val="accent1">
              <a:lumMod val="40000"/>
              <a:lumOff val="60000"/>
            </a:schemeClr>
          </a:solidFill>
          <a:ln>
            <a:solidFill>
              <a:schemeClr val="tx1"/>
            </a:solidFill>
            <a:prstDash val="lgDashDot"/>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chemeClr val="accent2"/>
                </a:solidFill>
                <a:latin typeface="Arial" charset="0"/>
                <a:ea typeface="Arial" charset="0"/>
                <a:cs typeface="Arial" charset="0"/>
              </a:rPr>
              <a:t>background</a:t>
            </a:r>
          </a:p>
        </p:txBody>
      </p:sp>
      <p:sp>
        <p:nvSpPr>
          <p:cNvPr id="17" name="Title 1">
            <a:extLst>
              <a:ext uri="{FF2B5EF4-FFF2-40B4-BE49-F238E27FC236}">
                <a16:creationId xmlns:a16="http://schemas.microsoft.com/office/drawing/2014/main" id="{C10BE716-5835-F84C-B37B-3FB1E777C1AD}"/>
              </a:ext>
            </a:extLst>
          </p:cNvPr>
          <p:cNvSpPr txBox="1">
            <a:spLocks/>
          </p:cNvSpPr>
          <p:nvPr/>
        </p:nvSpPr>
        <p:spPr>
          <a:xfrm>
            <a:off x="3081551" y="2840563"/>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results</a:t>
            </a:r>
          </a:p>
        </p:txBody>
      </p:sp>
      <p:sp>
        <p:nvSpPr>
          <p:cNvPr id="18" name="Title 1">
            <a:extLst>
              <a:ext uri="{FF2B5EF4-FFF2-40B4-BE49-F238E27FC236}">
                <a16:creationId xmlns:a16="http://schemas.microsoft.com/office/drawing/2014/main" id="{EE5C55AD-7E87-2A42-B5FC-0210AC96F09B}"/>
              </a:ext>
            </a:extLst>
          </p:cNvPr>
          <p:cNvSpPr txBox="1">
            <a:spLocks/>
          </p:cNvSpPr>
          <p:nvPr/>
        </p:nvSpPr>
        <p:spPr>
          <a:xfrm>
            <a:off x="3081551" y="3456160"/>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message</a:t>
            </a:r>
          </a:p>
        </p:txBody>
      </p:sp>
      <p:sp>
        <p:nvSpPr>
          <p:cNvPr id="20" name="Title 1">
            <a:extLst>
              <a:ext uri="{FF2B5EF4-FFF2-40B4-BE49-F238E27FC236}">
                <a16:creationId xmlns:a16="http://schemas.microsoft.com/office/drawing/2014/main" id="{1BC5933B-C297-244B-BB30-BEA3F73EBF20}"/>
              </a:ext>
            </a:extLst>
          </p:cNvPr>
          <p:cNvSpPr txBox="1">
            <a:spLocks/>
          </p:cNvSpPr>
          <p:nvPr/>
        </p:nvSpPr>
        <p:spPr>
          <a:xfrm>
            <a:off x="3081551" y="4084114"/>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implication</a:t>
            </a:r>
          </a:p>
        </p:txBody>
      </p:sp>
      <p:sp>
        <p:nvSpPr>
          <p:cNvPr id="12" name="Title 1">
            <a:extLst>
              <a:ext uri="{FF2B5EF4-FFF2-40B4-BE49-F238E27FC236}">
                <a16:creationId xmlns:a16="http://schemas.microsoft.com/office/drawing/2014/main" id="{B7C6F7A9-998D-7944-9B02-422D3932D876}"/>
              </a:ext>
            </a:extLst>
          </p:cNvPr>
          <p:cNvSpPr txBox="1">
            <a:spLocks/>
          </p:cNvSpPr>
          <p:nvPr/>
        </p:nvSpPr>
        <p:spPr>
          <a:xfrm>
            <a:off x="838200" y="296479"/>
            <a:ext cx="10515600" cy="69656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Arial" charset="0"/>
                <a:ea typeface="Arial" charset="0"/>
                <a:cs typeface="Arial" charset="0"/>
              </a:rPr>
              <a:t>The Big Picture</a:t>
            </a:r>
          </a:p>
        </p:txBody>
      </p:sp>
      <p:sp>
        <p:nvSpPr>
          <p:cNvPr id="13" name="TextBox 12">
            <a:extLst>
              <a:ext uri="{FF2B5EF4-FFF2-40B4-BE49-F238E27FC236}">
                <a16:creationId xmlns:a16="http://schemas.microsoft.com/office/drawing/2014/main" id="{B8420DF2-B0A4-094E-AD80-C5426019203F}"/>
              </a:ext>
            </a:extLst>
          </p:cNvPr>
          <p:cNvSpPr txBox="1"/>
          <p:nvPr/>
        </p:nvSpPr>
        <p:spPr>
          <a:xfrm>
            <a:off x="669422" y="993044"/>
            <a:ext cx="10876795" cy="461665"/>
          </a:xfrm>
          <a:prstGeom prst="rect">
            <a:avLst/>
          </a:prstGeom>
          <a:noFill/>
        </p:spPr>
        <p:txBody>
          <a:bodyPr wrap="square" rtlCol="0">
            <a:spAutoFit/>
          </a:bodyPr>
          <a:lstStyle/>
          <a:p>
            <a:pPr algn="ctr"/>
            <a:r>
              <a:rPr lang="en-US" sz="2400" i="1" dirty="0">
                <a:latin typeface="Arial" charset="0"/>
                <a:ea typeface="Arial" charset="0"/>
                <a:cs typeface="Arial" charset="0"/>
              </a:rPr>
              <a:t>This basic story might vary in presentation. For example:</a:t>
            </a:r>
          </a:p>
        </p:txBody>
      </p:sp>
      <p:sp>
        <p:nvSpPr>
          <p:cNvPr id="15" name="TextBox 14">
            <a:extLst>
              <a:ext uri="{FF2B5EF4-FFF2-40B4-BE49-F238E27FC236}">
                <a16:creationId xmlns:a16="http://schemas.microsoft.com/office/drawing/2014/main" id="{26CCDA42-F69F-8D47-8F5F-8E4A4876EBF9}"/>
              </a:ext>
            </a:extLst>
          </p:cNvPr>
          <p:cNvSpPr txBox="1"/>
          <p:nvPr/>
        </p:nvSpPr>
        <p:spPr>
          <a:xfrm>
            <a:off x="669422" y="5104016"/>
            <a:ext cx="10876795" cy="461665"/>
          </a:xfrm>
          <a:prstGeom prst="rect">
            <a:avLst/>
          </a:prstGeom>
          <a:noFill/>
        </p:spPr>
        <p:txBody>
          <a:bodyPr wrap="square" rtlCol="0">
            <a:spAutoFit/>
          </a:bodyPr>
          <a:lstStyle/>
          <a:p>
            <a:pPr algn="ctr"/>
            <a:r>
              <a:rPr lang="en-US" sz="2400" i="1" dirty="0">
                <a:latin typeface="Arial" charset="0"/>
                <a:ea typeface="Arial" charset="0"/>
                <a:cs typeface="Arial" charset="0"/>
              </a:rPr>
              <a:t>Let’s look at a few of these story elements. </a:t>
            </a:r>
          </a:p>
        </p:txBody>
      </p:sp>
      <p:sp>
        <p:nvSpPr>
          <p:cNvPr id="9" name="Title 1">
            <a:extLst>
              <a:ext uri="{FF2B5EF4-FFF2-40B4-BE49-F238E27FC236}">
                <a16:creationId xmlns:a16="http://schemas.microsoft.com/office/drawing/2014/main" id="{70595204-8ADC-1740-B7E2-5FAAE9875DD6}"/>
              </a:ext>
            </a:extLst>
          </p:cNvPr>
          <p:cNvSpPr txBox="1">
            <a:spLocks/>
          </p:cNvSpPr>
          <p:nvPr/>
        </p:nvSpPr>
        <p:spPr>
          <a:xfrm>
            <a:off x="3091219" y="2268056"/>
            <a:ext cx="6033200" cy="533520"/>
          </a:xfrm>
          <a:prstGeom prst="rect">
            <a:avLst/>
          </a:prstGeom>
          <a:solidFill>
            <a:schemeClr val="accent1">
              <a:lumMod val="75000"/>
            </a:schemeClr>
          </a:solidFill>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i="1" dirty="0">
                <a:solidFill>
                  <a:srgbClr val="FFFF00"/>
                </a:solidFill>
                <a:latin typeface="Arial" charset="0"/>
                <a:ea typeface="Arial" charset="0"/>
                <a:cs typeface="Arial" charset="0"/>
              </a:rPr>
              <a:t>study object</a:t>
            </a:r>
          </a:p>
        </p:txBody>
      </p:sp>
    </p:spTree>
    <p:extLst>
      <p:ext uri="{BB962C8B-B14F-4D97-AF65-F5344CB8AC3E}">
        <p14:creationId xmlns:p14="http://schemas.microsoft.com/office/powerpoint/2010/main" val="76086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15" grpId="0"/>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1537</TotalTime>
  <Words>3078</Words>
  <Application>Microsoft Macintosh PowerPoint</Application>
  <PresentationFormat>Widescreen</PresentationFormat>
  <Paragraphs>273</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Porter</dc:creator>
  <cp:lastModifiedBy>Raymond Porter</cp:lastModifiedBy>
  <cp:revision>37</cp:revision>
  <dcterms:created xsi:type="dcterms:W3CDTF">2025-07-01T00:33:44Z</dcterms:created>
  <dcterms:modified xsi:type="dcterms:W3CDTF">2025-07-04T00:15:39Z</dcterms:modified>
</cp:coreProperties>
</file>